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 id="326" r:id="rId73"/>
    <p:sldId id="327" r:id="rId74"/>
  </p:sldIdLst>
  <p:sldSz cx="12192000" cy="6858000"/>
  <p:notesSz cx="7559675" cy="106918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jpeg>
</file>

<file path=ppt/media/image11.jpeg>
</file>

<file path=ppt/media/image12.png>
</file>

<file path=ppt/media/image13.png>
</file>

<file path=ppt/media/image14.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de-DE" sz="32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de-DE" sz="3200" b="0" strike="noStrike" spc="-1">
              <a:solidFill>
                <a:srgbClr val="000000"/>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de-DE" sz="3200" b="0" strike="noStrike" spc="-1">
              <a:solidFill>
                <a:srgbClr val="000000"/>
              </a:solid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de-DE" sz="32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CustomShape 1"/>
          <p:cNvSpPr/>
          <p:nvPr/>
        </p:nvSpPr>
        <p:spPr>
          <a:xfrm>
            <a:off x="11444760" y="0"/>
            <a:ext cx="734400" cy="68432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FFFFFF"/>
              </a:solidFill>
              <a:latin typeface="Arial"/>
              <a:ea typeface="DejaVu Sans"/>
            </a:endParaRPr>
          </a:p>
        </p:txBody>
      </p:sp>
      <p:sp>
        <p:nvSpPr>
          <p:cNvPr id="11" name="CustomShape 2"/>
          <p:cNvSpPr/>
          <p:nvPr/>
        </p:nvSpPr>
        <p:spPr>
          <a:xfrm>
            <a:off x="11438640" y="6453360"/>
            <a:ext cx="7513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1CFC25AA-D61F-4ACF-9195-C65268FC866A}" type="slidenum">
              <a:rPr lang="en-US" sz="1800" b="0" strike="noStrike" spc="-1">
                <a:solidFill>
                  <a:srgbClr val="808080"/>
                </a:solidFill>
                <a:latin typeface="Arial"/>
                <a:ea typeface="DejaVu Sans"/>
              </a:rPr>
              <a:t>‹#›</a:t>
            </a:fld>
            <a:endParaRPr lang="de-DE" sz="1800" b="0" strike="noStrike" spc="-1">
              <a:solidFill>
                <a:srgbClr val="000000"/>
              </a:solidFill>
              <a:latin typeface="Arial"/>
            </a:endParaRPr>
          </a:p>
        </p:txBody>
      </p:sp>
      <p:sp>
        <p:nvSpPr>
          <p:cNvPr id="2" name="CustomShape 3"/>
          <p:cNvSpPr/>
          <p:nvPr/>
        </p:nvSpPr>
        <p:spPr>
          <a:xfrm>
            <a:off x="912240" y="1268280"/>
            <a:ext cx="9201240" cy="35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pic>
        <p:nvPicPr>
          <p:cNvPr id="3" name="Picture 19" descr="Logo_TUC_de_RGB"/>
          <p:cNvPicPr/>
          <p:nvPr/>
        </p:nvPicPr>
        <p:blipFill>
          <a:blip r:embed="rId14"/>
          <a:stretch/>
        </p:blipFill>
        <p:spPr>
          <a:xfrm>
            <a:off x="0" y="0"/>
            <a:ext cx="3045240" cy="555120"/>
          </a:xfrm>
          <a:prstGeom prst="rect">
            <a:avLst/>
          </a:prstGeom>
          <a:ln w="0">
            <a:noFill/>
          </a:ln>
        </p:spPr>
      </p:pic>
      <p:pic>
        <p:nvPicPr>
          <p:cNvPr id="4" name="Grafik 2"/>
          <p:cNvPicPr/>
          <p:nvPr/>
        </p:nvPicPr>
        <p:blipFill>
          <a:blip r:embed="rId15"/>
          <a:stretch/>
        </p:blipFill>
        <p:spPr>
          <a:xfrm>
            <a:off x="7430400" y="134640"/>
            <a:ext cx="3691080" cy="507240"/>
          </a:xfrm>
          <a:prstGeom prst="rect">
            <a:avLst/>
          </a:prstGeom>
          <a:ln w="0">
            <a:noFill/>
          </a:ln>
        </p:spPr>
      </p:pic>
      <p:sp>
        <p:nvSpPr>
          <p:cNvPr id="5" name="CustomShape 4"/>
          <p:cNvSpPr/>
          <p:nvPr/>
        </p:nvSpPr>
        <p:spPr>
          <a:xfrm>
            <a:off x="912240" y="1268280"/>
            <a:ext cx="9201240" cy="35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6" name="CustomShape 5"/>
          <p:cNvSpPr/>
          <p:nvPr/>
        </p:nvSpPr>
        <p:spPr>
          <a:xfrm>
            <a:off x="11444760" y="0"/>
            <a:ext cx="734400" cy="68432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FFFFFF"/>
              </a:solidFill>
              <a:latin typeface="Arial"/>
              <a:ea typeface="DejaVu Sans"/>
            </a:endParaRPr>
          </a:p>
        </p:txBody>
      </p:sp>
      <p:sp>
        <p:nvSpPr>
          <p:cNvPr id="7" name="CustomShape 6"/>
          <p:cNvSpPr/>
          <p:nvPr/>
        </p:nvSpPr>
        <p:spPr>
          <a:xfrm>
            <a:off x="0" y="6642720"/>
            <a:ext cx="1217736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de-DE" sz="800" b="0" strike="noStrike" spc="-1">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de-DE" sz="4400" b="0" strike="noStrike" spc="-1">
                <a:solidFill>
                  <a:srgbClr val="000000"/>
                </a:solidFill>
                <a:latin typeface="Arial"/>
              </a:rPr>
              <a:t>Click to edit the title text format</a:t>
            </a: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de-DE"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de-DE"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de-DE"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CustomShape 1"/>
          <p:cNvSpPr/>
          <p:nvPr/>
        </p:nvSpPr>
        <p:spPr>
          <a:xfrm>
            <a:off x="11444760" y="0"/>
            <a:ext cx="734400" cy="68432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FFFFFF"/>
              </a:solidFill>
              <a:latin typeface="Arial"/>
              <a:ea typeface="DejaVu Sans"/>
            </a:endParaRPr>
          </a:p>
        </p:txBody>
      </p:sp>
      <p:sp>
        <p:nvSpPr>
          <p:cNvPr id="47" name="CustomShape 2"/>
          <p:cNvSpPr/>
          <p:nvPr/>
        </p:nvSpPr>
        <p:spPr>
          <a:xfrm>
            <a:off x="11438640" y="6453360"/>
            <a:ext cx="7513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605D3CC9-3A7E-45F3-99A7-FD20F14D5B08}" type="slidenum">
              <a:rPr lang="en-US" sz="1800" b="0" strike="noStrike" spc="-1">
                <a:solidFill>
                  <a:srgbClr val="808080"/>
                </a:solidFill>
                <a:latin typeface="Arial"/>
                <a:ea typeface="DejaVu Sans"/>
              </a:rPr>
              <a:t>‹#›</a:t>
            </a:fld>
            <a:endParaRPr lang="de-DE" sz="1800" b="0" strike="noStrike" spc="-1">
              <a:solidFill>
                <a:srgbClr val="000000"/>
              </a:solidFill>
              <a:latin typeface="Arial"/>
            </a:endParaRPr>
          </a:p>
        </p:txBody>
      </p:sp>
      <p:sp>
        <p:nvSpPr>
          <p:cNvPr id="48" name="CustomShape 3"/>
          <p:cNvSpPr/>
          <p:nvPr/>
        </p:nvSpPr>
        <p:spPr>
          <a:xfrm>
            <a:off x="912240" y="1268280"/>
            <a:ext cx="9201240" cy="35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pic>
        <p:nvPicPr>
          <p:cNvPr id="49" name="Picture 19" descr="Logo_TUC_de_RGB"/>
          <p:cNvPicPr/>
          <p:nvPr/>
        </p:nvPicPr>
        <p:blipFill>
          <a:blip r:embed="rId14"/>
          <a:stretch/>
        </p:blipFill>
        <p:spPr>
          <a:xfrm>
            <a:off x="0" y="0"/>
            <a:ext cx="3045240" cy="555120"/>
          </a:xfrm>
          <a:prstGeom prst="rect">
            <a:avLst/>
          </a:prstGeom>
          <a:ln w="0">
            <a:noFill/>
          </a:ln>
        </p:spPr>
      </p:pic>
      <p:pic>
        <p:nvPicPr>
          <p:cNvPr id="50" name="Grafik 2"/>
          <p:cNvPicPr/>
          <p:nvPr/>
        </p:nvPicPr>
        <p:blipFill>
          <a:blip r:embed="rId15"/>
          <a:stretch/>
        </p:blipFill>
        <p:spPr>
          <a:xfrm>
            <a:off x="7430400" y="134640"/>
            <a:ext cx="3691080" cy="507240"/>
          </a:xfrm>
          <a:prstGeom prst="rect">
            <a:avLst/>
          </a:prstGeom>
          <a:ln w="0">
            <a:noFill/>
          </a:ln>
        </p:spPr>
      </p:pic>
      <p:sp>
        <p:nvSpPr>
          <p:cNvPr id="51" name="CustomShape 4"/>
          <p:cNvSpPr/>
          <p:nvPr/>
        </p:nvSpPr>
        <p:spPr>
          <a:xfrm>
            <a:off x="11444760" y="0"/>
            <a:ext cx="734400" cy="68432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FFFFFF"/>
              </a:solidFill>
              <a:latin typeface="Arial"/>
              <a:ea typeface="DejaVu Sans"/>
            </a:endParaRPr>
          </a:p>
        </p:txBody>
      </p:sp>
      <p:sp>
        <p:nvSpPr>
          <p:cNvPr id="52" name="CustomShape 5"/>
          <p:cNvSpPr/>
          <p:nvPr/>
        </p:nvSpPr>
        <p:spPr>
          <a:xfrm>
            <a:off x="11438640" y="6453360"/>
            <a:ext cx="7513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B01DEA31-5057-497F-AD0A-48AF405248A5}" type="slidenum">
              <a:rPr lang="en-US" sz="1800" b="0" strike="noStrike" spc="-1">
                <a:solidFill>
                  <a:srgbClr val="808080"/>
                </a:solidFill>
                <a:latin typeface="Arial"/>
                <a:ea typeface="DejaVu Sans"/>
              </a:rPr>
              <a:t>‹#›</a:t>
            </a:fld>
            <a:endParaRPr lang="de-DE" sz="1800" b="0" strike="noStrike" spc="-1">
              <a:solidFill>
                <a:srgbClr val="000000"/>
              </a:solidFill>
              <a:latin typeface="Arial"/>
            </a:endParaRPr>
          </a:p>
        </p:txBody>
      </p:sp>
      <p:sp>
        <p:nvSpPr>
          <p:cNvPr id="53" name="CustomShape 6"/>
          <p:cNvSpPr/>
          <p:nvPr/>
        </p:nvSpPr>
        <p:spPr>
          <a:xfrm>
            <a:off x="0" y="6642720"/>
            <a:ext cx="1217736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de-DE" sz="800" b="0" strike="noStrike" spc="-1">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de-DE" sz="4400" b="0" strike="noStrike" spc="-1">
                <a:solidFill>
                  <a:srgbClr val="000000"/>
                </a:solidFill>
                <a:latin typeface="Arial"/>
              </a:rPr>
              <a:t>Click to edit the title text format</a:t>
            </a: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de-DE"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de-DE"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de-DE"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hyperlink" Target="https://www.ifixit.com/tablet-repairability" TargetMode="Externa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TCE-LAB/teaching-material/tree/master/The-Limits-to-Growth"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creativecommons.org/licenses/by-sa/3.0/" TargetMode="Externa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hyperlink" Target="https://www.umweltbundesamt.de/sites/default/files/medien/2666/bilder/dateien/karte_klimaanaloge_zwei_je_klimaraumtyp_1.png" TargetMode="Externa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hyperlink" Target="https://creativecommons.org/licenses/by-nc/2.0/" TargetMode="External"/><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hyperlink" Target="https://blogs.microsoft.com/blog/2020/01/16/microsoft-will-be-carbon-negative-by-2030/" TargetMode="Externa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hyperlink" Target="https://www.apple.com/newsroom/2020/07/apple-commits-to-be-100-percent-carbon-neutral-for-its-supply-chain-and-products-by-2030/" TargetMode="External"/><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3" Type="http://schemas.openxmlformats.org/officeDocument/2006/relationships/hyperlink" Target="https://www.geo.fu-berlin.de/en/v/iwm-network/learning_content/environmental-background/basics_climategeography/index.html" TargetMode="External"/><Relationship Id="rId2" Type="http://schemas.openxmlformats.org/officeDocument/2006/relationships/hyperlink" Target="https://www.ipcc.ch/report/ar6/wg2/" TargetMode="External"/><Relationship Id="rId1" Type="http://schemas.openxmlformats.org/officeDocument/2006/relationships/slideLayout" Target="../slideLayouts/slideLayout13.xml"/><Relationship Id="rId5" Type="http://schemas.openxmlformats.org/officeDocument/2006/relationships/hyperlink" Target="https://www.youtube.com/watch?v=-v0XiUQlRLw" TargetMode="External"/><Relationship Id="rId4" Type="http://schemas.openxmlformats.org/officeDocument/2006/relationships/hyperlink" Target="https://www.nasa.gov/mission_pages/noaa-n/climate/climate_weather.html" TargetMode="Externa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hyperlink" Target="https://www.polestar.com/uk/news/striving-for-zero-the-2030-climate-neutral-car-plan/" TargetMode="Externa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hyperlink" Target="https://www.polestar.com/uk/news/striving-for-zero-the-2030-climate-neutral-car-plan/" TargetMode="Externa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CustomShape 1"/>
          <p:cNvSpPr/>
          <p:nvPr/>
        </p:nvSpPr>
        <p:spPr>
          <a:xfrm>
            <a:off x="527400" y="1412640"/>
            <a:ext cx="10354320" cy="1140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3200" b="1" strike="noStrike" spc="-1">
                <a:solidFill>
                  <a:srgbClr val="008C4F"/>
                </a:solidFill>
                <a:latin typeface="DejaVu Sans"/>
                <a:ea typeface="DejaVu Sans"/>
              </a:rPr>
              <a:t>The Limits to Growth: Sustainability and the Circular Economy</a:t>
            </a:r>
            <a:endParaRPr lang="de-DE" sz="3200" b="0" strike="noStrike" spc="-1">
              <a:solidFill>
                <a:srgbClr val="000000"/>
              </a:solidFill>
              <a:latin typeface="Arial"/>
            </a:endParaRPr>
          </a:p>
        </p:txBody>
      </p:sp>
      <p:sp>
        <p:nvSpPr>
          <p:cNvPr id="93" name="CustomShape 2"/>
          <p:cNvSpPr/>
          <p:nvPr/>
        </p:nvSpPr>
        <p:spPr>
          <a:xfrm>
            <a:off x="527400" y="2852640"/>
            <a:ext cx="10354320" cy="2361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spcBef>
                <a:spcPts val="479"/>
              </a:spcBef>
              <a:tabLst>
                <a:tab pos="0" algn="l"/>
              </a:tabLst>
            </a:pPr>
            <a:r>
              <a:rPr lang="en-US" sz="2400" b="1" strike="noStrike" spc="-1">
                <a:solidFill>
                  <a:srgbClr val="000000"/>
                </a:solidFill>
                <a:latin typeface="DejaVu Sans"/>
                <a:ea typeface="DejaVu Sans"/>
              </a:rPr>
              <a:t>Lecture 3: Challenges II – Climate Change</a:t>
            </a:r>
            <a:endParaRPr lang="de-DE" sz="2400" b="0" strike="noStrike" spc="-1">
              <a:solidFill>
                <a:srgbClr val="000000"/>
              </a:solidFill>
              <a:latin typeface="Arial"/>
            </a:endParaRPr>
          </a:p>
          <a:p>
            <a:pPr algn="ctr">
              <a:lnSpc>
                <a:spcPct val="100000"/>
              </a:lnSpc>
              <a:spcBef>
                <a:spcPts val="479"/>
              </a:spcBef>
              <a:tabLst>
                <a:tab pos="0" algn="l"/>
              </a:tabLst>
            </a:pPr>
            <a:endParaRPr lang="de-DE" sz="2400" b="0" strike="noStrike" spc="-1">
              <a:solidFill>
                <a:srgbClr val="000000"/>
              </a:solidFill>
              <a:latin typeface="Arial"/>
            </a:endParaRPr>
          </a:p>
          <a:p>
            <a:pPr algn="ctr">
              <a:lnSpc>
                <a:spcPct val="100000"/>
              </a:lnSpc>
              <a:spcBef>
                <a:spcPts val="241"/>
              </a:spcBef>
              <a:tabLst>
                <a:tab pos="0" algn="l"/>
              </a:tabLst>
            </a:pPr>
            <a:endParaRPr lang="de-DE" sz="2400" b="0" strike="noStrike" spc="-1">
              <a:solidFill>
                <a:srgbClr val="000000"/>
              </a:solidFill>
              <a:latin typeface="Arial"/>
            </a:endParaRPr>
          </a:p>
          <a:p>
            <a:pPr algn="ctr">
              <a:lnSpc>
                <a:spcPct val="100000"/>
              </a:lnSpc>
              <a:spcBef>
                <a:spcPts val="241"/>
              </a:spcBef>
              <a:tabLst>
                <a:tab pos="0" algn="l"/>
              </a:tabLst>
            </a:pPr>
            <a:endParaRPr lang="de-DE" sz="24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Prof. Dr. Benjamin Leiding</a:t>
            </a:r>
            <a:endParaRPr lang="de-DE" sz="16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 M.A. Theresa Sommer</a:t>
            </a:r>
            <a:endParaRPr lang="de-DE" sz="16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M.Sc. Anant Sujatanagarjuna</a:t>
            </a:r>
            <a:endParaRPr lang="de-DE" sz="16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CustomShape 78"/>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24" name="CustomShape 79"/>
          <p:cNvSpPr/>
          <p:nvPr/>
        </p:nvSpPr>
        <p:spPr>
          <a:xfrm>
            <a:off x="335520" y="1268640"/>
            <a:ext cx="10738440" cy="502596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2800" b="1" strike="noStrike" spc="-1">
                <a:solidFill>
                  <a:srgbClr val="000000"/>
                </a:solidFill>
                <a:latin typeface="DejaVu Sans"/>
                <a:ea typeface="DejaVu Sans"/>
              </a:rPr>
              <a:t>It is not only about CO2…</a:t>
            </a:r>
            <a:endParaRPr lang="de-DE" sz="2800" b="0" strike="noStrike" spc="-1">
              <a:solidFill>
                <a:srgbClr val="000000"/>
              </a:solidFill>
              <a:latin typeface="Arial"/>
            </a:endParaRPr>
          </a:p>
          <a:p>
            <a:pPr marL="360" algn="ctr">
              <a:lnSpc>
                <a:spcPct val="100000"/>
              </a:lnSpc>
              <a:spcBef>
                <a:spcPts val="360"/>
              </a:spcBef>
            </a:pPr>
            <a:endParaRPr lang="de-DE" sz="2800" b="0" strike="noStrike" spc="-1">
              <a:solidFill>
                <a:srgbClr val="000000"/>
              </a:solidFill>
              <a:latin typeface="Arial"/>
            </a:endParaRPr>
          </a:p>
        </p:txBody>
      </p:sp>
      <p:sp>
        <p:nvSpPr>
          <p:cNvPr id="125" name="CustomShape 80"/>
          <p:cNvSpPr/>
          <p:nvPr/>
        </p:nvSpPr>
        <p:spPr>
          <a:xfrm>
            <a:off x="865440" y="2859120"/>
            <a:ext cx="9917280" cy="1869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a typeface="DejaVu Sans"/>
            </a:endParaRPr>
          </a:p>
        </p:txBody>
      </p:sp>
      <p:sp>
        <p:nvSpPr>
          <p:cNvPr id="126" name="CustomShape 81"/>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Problem already solved?</a:t>
            </a:r>
            <a:endParaRPr lang="de-DE" sz="22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82"/>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28" name="CustomShape 83"/>
          <p:cNvSpPr/>
          <p:nvPr/>
        </p:nvSpPr>
        <p:spPr>
          <a:xfrm>
            <a:off x="263520" y="6411600"/>
            <a:ext cx="64659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https://www.ifixit.com/tablet-repairability</a:t>
            </a:r>
            <a:endParaRPr lang="de-DE" sz="900" b="0" strike="noStrike" spc="-1">
              <a:solidFill>
                <a:srgbClr val="000000"/>
              </a:solidFill>
              <a:latin typeface="Arial"/>
            </a:endParaRPr>
          </a:p>
        </p:txBody>
      </p:sp>
      <p:graphicFrame>
        <p:nvGraphicFramePr>
          <p:cNvPr id="129" name="Table 2"/>
          <p:cNvGraphicFramePr/>
          <p:nvPr/>
        </p:nvGraphicFramePr>
        <p:xfrm>
          <a:off x="306720" y="1580760"/>
          <a:ext cx="10901520" cy="4764240"/>
        </p:xfrm>
        <a:graphic>
          <a:graphicData uri="http://schemas.openxmlformats.org/drawingml/2006/table">
            <a:tbl>
              <a:tblPr/>
              <a:tblGrid>
                <a:gridCol w="2590560">
                  <a:extLst>
                    <a:ext uri="{9D8B030D-6E8A-4147-A177-3AD203B41FA5}">
                      <a16:colId xmlns:a16="http://schemas.microsoft.com/office/drawing/2014/main" val="20000"/>
                    </a:ext>
                  </a:extLst>
                </a:gridCol>
                <a:gridCol w="8310960">
                  <a:extLst>
                    <a:ext uri="{9D8B030D-6E8A-4147-A177-3AD203B41FA5}">
                      <a16:colId xmlns:a16="http://schemas.microsoft.com/office/drawing/2014/main" val="20001"/>
                    </a:ext>
                  </a:extLst>
                </a:gridCol>
              </a:tblGrid>
              <a:tr h="912240">
                <a:tc>
                  <a:txBody>
                    <a:bodyPr/>
                    <a:lstStyle/>
                    <a:p>
                      <a:pPr algn="ctr">
                        <a:lnSpc>
                          <a:spcPct val="100000"/>
                        </a:lnSpc>
                      </a:pPr>
                      <a:r>
                        <a:rPr lang="en-US" sz="1300" b="1" strike="noStrike" spc="-1">
                          <a:solidFill>
                            <a:srgbClr val="000000"/>
                          </a:solidFill>
                          <a:latin typeface="DejaVu Sans"/>
                          <a:ea typeface="DejaVu Sans"/>
                        </a:rPr>
                        <a:t>Apple iPad Pro 11” 2018</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Gobs of adhesive hold most everything in place, making all repairs more difficult.</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The battery is secured with both easier-to-remove stretch-release tabs and conventional, non-removable adhesive.</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The USB-C port is modular and can be independently replaced.</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extLst>
                  <a:ext uri="{0D108BD9-81ED-4DB2-BD59-A6C34878D82A}">
                    <a16:rowId xmlns:a16="http://schemas.microsoft.com/office/drawing/2014/main" val="10000"/>
                  </a:ext>
                </a:extLst>
              </a:tr>
              <a:tr h="1114920">
                <a:tc>
                  <a:txBody>
                    <a:bodyPr/>
                    <a:lstStyle/>
                    <a:p>
                      <a:pPr algn="ctr">
                        <a:lnSpc>
                          <a:spcPct val="100000"/>
                        </a:lnSpc>
                      </a:pPr>
                      <a:r>
                        <a:rPr lang="en-US" sz="1300" b="1" strike="noStrike" spc="-1">
                          <a:solidFill>
                            <a:srgbClr val="000000"/>
                          </a:solidFill>
                          <a:latin typeface="DejaVu Sans"/>
                          <a:ea typeface="DejaVu Sans"/>
                        </a:rPr>
                        <a:t>Microsoft Surface Pro 6 2018</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All repairs require first removing the display assembly—which is stubbornly glued in place, expensive, and prone to shattering.</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The battery is firmly glued in place, with its connector pinned under the motherboard—requiring near-total disassembly for service.</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Once upon a time, Surface Pro storage was removable—but not in this version.</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1"/>
                  </a:ext>
                </a:extLst>
              </a:tr>
              <a:tr h="912240">
                <a:tc>
                  <a:txBody>
                    <a:bodyPr/>
                    <a:lstStyle/>
                    <a:p>
                      <a:pPr algn="ctr">
                        <a:lnSpc>
                          <a:spcPct val="100000"/>
                        </a:lnSpc>
                      </a:pPr>
                      <a:r>
                        <a:rPr lang="en-US" sz="1300" b="1" strike="noStrike" spc="-1">
                          <a:solidFill>
                            <a:srgbClr val="000000"/>
                          </a:solidFill>
                          <a:latin typeface="DejaVu Sans"/>
                          <a:ea typeface="DejaVu Sans"/>
                        </a:rPr>
                        <a:t>Apple iPad Air 3 2019</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Battery replacement is possible, but still unnecessarily difficult.</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Gobs of adhesive hold many parts and cables in place, complicating all repairs.</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Many components are modular and can be replaced independently, but the Lightning port is soldered to the logic board.</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2"/>
                  </a:ext>
                </a:extLst>
              </a:tr>
              <a:tr h="912240">
                <a:tc>
                  <a:txBody>
                    <a:bodyPr/>
                    <a:lstStyle/>
                    <a:p>
                      <a:pPr algn="ctr">
                        <a:lnSpc>
                          <a:spcPct val="100000"/>
                        </a:lnSpc>
                      </a:pPr>
                      <a:r>
                        <a:rPr lang="en-US" sz="1300" b="1" strike="noStrike" spc="-1">
                          <a:solidFill>
                            <a:srgbClr val="000000"/>
                          </a:solidFill>
                          <a:latin typeface="DejaVu Sans"/>
                          <a:ea typeface="DejaVu Sans"/>
                        </a:rPr>
                        <a:t>Apple iPad 7 2019</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As with all iPads, a solid barrier of very strong adhesive hinders all repairs.</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The Lightning port, a common point of failure, is soldered to the logic board.</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More adhesive holds nearly everything else in place. Battery and logic board replacements are particularly obnoxious.</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3"/>
                  </a:ext>
                </a:extLst>
              </a:tr>
              <a:tr h="912600">
                <a:tc>
                  <a:txBody>
                    <a:bodyPr/>
                    <a:lstStyle/>
                    <a:p>
                      <a:pPr algn="ctr">
                        <a:lnSpc>
                          <a:spcPct val="100000"/>
                        </a:lnSpc>
                      </a:pPr>
                      <a:r>
                        <a:rPr lang="en-US" sz="1300" b="1" strike="noStrike" spc="-1">
                          <a:solidFill>
                            <a:srgbClr val="000000"/>
                          </a:solidFill>
                          <a:latin typeface="DejaVu Sans"/>
                          <a:ea typeface="DejaVu Sans"/>
                        </a:rPr>
                        <a:t>Apple iPad Mini 5 2019</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Battery replacement is possible, but still unnecessarily difficult.</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Gobs of adhesive hold many parts and cables in place, complicating all repairs.</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Removing the home button is tough, and will be required for display replacement if you want to keep Touch ID functionality.</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4"/>
                  </a:ext>
                </a:extLst>
              </a:tr>
            </a:tbl>
          </a:graphicData>
        </a:graphic>
      </p:graphicFrame>
      <p:sp>
        <p:nvSpPr>
          <p:cNvPr id="130" name="CustomShape 84"/>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Greenwashing?</a:t>
            </a:r>
            <a:endParaRPr lang="de-DE" sz="2200" b="0" strike="noStrike" spc="-1">
              <a:solidFill>
                <a:srgbClr val="000000"/>
              </a:solidFill>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CustomShape 1"/>
          <p:cNvSpPr/>
          <p:nvPr/>
        </p:nvSpPr>
        <p:spPr>
          <a:xfrm>
            <a:off x="335520" y="4406760"/>
            <a:ext cx="10737000" cy="1346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Climate Change – The Basics</a:t>
            </a:r>
            <a:endParaRPr lang="de-DE" sz="3000" b="0" strike="noStrike" spc="-1">
              <a:solidFill>
                <a:srgbClr val="000000"/>
              </a:solidFill>
              <a:latin typeface="Arial"/>
            </a:endParaRPr>
          </a:p>
        </p:txBody>
      </p:sp>
      <p:sp>
        <p:nvSpPr>
          <p:cNvPr id="132" name="CustomShape 2"/>
          <p:cNvSpPr/>
          <p:nvPr/>
        </p:nvSpPr>
        <p:spPr>
          <a:xfrm>
            <a:off x="335520" y="2906640"/>
            <a:ext cx="10737000" cy="14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34"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35"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Weather and Weather Conditions</a:t>
            </a:r>
            <a:endParaRPr lang="de-DE" sz="2200" b="0" strike="noStrike" spc="-1">
              <a:solidFill>
                <a:srgbClr val="000000"/>
              </a:solidFill>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37"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Weather</a:t>
            </a:r>
            <a:r>
              <a:rPr lang="en-US" sz="1800" b="0" i="1" strike="noStrike" spc="-1">
                <a:solidFill>
                  <a:srgbClr val="000000"/>
                </a:solidFill>
                <a:latin typeface="DejaVu Sans"/>
                <a:ea typeface="DejaVu Sans"/>
              </a:rPr>
              <a:t> is the combination of the </a:t>
            </a:r>
            <a:r>
              <a:rPr lang="en-US" sz="1800" b="0" i="1" u="sng" strike="noStrike" spc="-1">
                <a:solidFill>
                  <a:srgbClr val="000000"/>
                </a:solidFill>
                <a:uFillTx/>
                <a:latin typeface="DejaVu Sans"/>
                <a:ea typeface="DejaVu Sans"/>
              </a:rPr>
              <a:t>current</a:t>
            </a:r>
            <a:r>
              <a:rPr lang="en-US" sz="1800" b="0" i="1" strike="noStrike" spc="-1">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a:t>
            </a:r>
            <a:r>
              <a:rPr lang="en-US" sz="1800" b="1" i="1" u="sng" strike="noStrike" spc="-1">
                <a:solidFill>
                  <a:srgbClr val="FFFFFF"/>
                </a:solidFill>
                <a:uFillTx/>
                <a:latin typeface="DejaVu Sans"/>
                <a:ea typeface="DejaVu Sans"/>
              </a:rPr>
              <a:t>Weather condition</a:t>
            </a:r>
            <a:r>
              <a:rPr lang="en-US" sz="1800" b="0" i="1" strike="noStrike" spc="-1">
                <a:solidFill>
                  <a:srgbClr val="FFFFFF"/>
                </a:solidFill>
                <a:latin typeface="DejaVu Sans"/>
                <a:ea typeface="DejaVu Sans"/>
              </a:rPr>
              <a:t> is the regional weather </a:t>
            </a:r>
            <a:r>
              <a:rPr lang="en-US" sz="1800" b="0" i="1" u="sng" strike="noStrike" spc="-1">
                <a:solidFill>
                  <a:srgbClr val="FFFFFF"/>
                </a:solidFill>
                <a:uFillTx/>
                <a:latin typeface="DejaVu Sans"/>
                <a:ea typeface="DejaVu Sans"/>
              </a:rPr>
              <a:t>during a defined time period</a:t>
            </a:r>
            <a:r>
              <a:rPr lang="en-US" sz="1800" b="0" i="1" strike="noStrike" spc="-1">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lang="de-DE" sz="1800" b="0" strike="noStrike" spc="-1">
              <a:solidFill>
                <a:srgbClr val="000000"/>
              </a:solidFill>
              <a:latin typeface="Arial"/>
            </a:endParaRPr>
          </a:p>
        </p:txBody>
      </p:sp>
      <p:sp>
        <p:nvSpPr>
          <p:cNvPr id="13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Weather and Weather Conditions</a:t>
            </a:r>
            <a:endParaRPr lang="de-DE" sz="2200" b="0" strike="noStrike" spc="-1">
              <a:solidFill>
                <a:srgbClr val="000000"/>
              </a:solidFill>
              <a:latin typeface="Arial"/>
            </a:endParaRPr>
          </a:p>
        </p:txBody>
      </p:sp>
      <p:sp>
        <p:nvSpPr>
          <p:cNvPr id="139" name="CustomShape 4"/>
          <p:cNvSpPr/>
          <p:nvPr/>
        </p:nvSpPr>
        <p:spPr>
          <a:xfrm>
            <a:off x="360720" y="2286000"/>
            <a:ext cx="10787400" cy="154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40" name="CustomShape 5"/>
          <p:cNvSpPr/>
          <p:nvPr/>
        </p:nvSpPr>
        <p:spPr>
          <a:xfrm>
            <a:off x="263520" y="6492240"/>
            <a:ext cx="1079316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lang="de-DE" sz="900" b="0" strike="noStrike" spc="-1">
              <a:solidFill>
                <a:srgbClr val="000000"/>
              </a:solidFill>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42"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Weather</a:t>
            </a:r>
            <a:r>
              <a:rPr lang="en-US" sz="1800" b="0" i="1" strike="noStrike" spc="-1">
                <a:solidFill>
                  <a:srgbClr val="000000"/>
                </a:solidFill>
                <a:latin typeface="DejaVu Sans"/>
                <a:ea typeface="DejaVu Sans"/>
              </a:rPr>
              <a:t> is the combination of the </a:t>
            </a:r>
            <a:r>
              <a:rPr lang="en-US" sz="1800" b="0" i="1" u="sng" strike="noStrike" spc="-1">
                <a:solidFill>
                  <a:srgbClr val="000000"/>
                </a:solidFill>
                <a:uFillTx/>
                <a:latin typeface="DejaVu Sans"/>
                <a:ea typeface="DejaVu Sans"/>
              </a:rPr>
              <a:t>current</a:t>
            </a:r>
            <a:r>
              <a:rPr lang="en-US" sz="1800" b="0" i="1" strike="noStrike" spc="-1">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Weather condition</a:t>
            </a:r>
            <a:r>
              <a:rPr lang="en-US" sz="1800" b="0" i="1" strike="noStrike" spc="-1">
                <a:solidFill>
                  <a:srgbClr val="000000"/>
                </a:solidFill>
                <a:latin typeface="DejaVu Sans"/>
                <a:ea typeface="DejaVu Sans"/>
              </a:rPr>
              <a:t> is the regional weather </a:t>
            </a:r>
            <a:r>
              <a:rPr lang="en-US" sz="1800" b="0" i="1" u="sng" strike="noStrike" spc="-1">
                <a:solidFill>
                  <a:srgbClr val="000000"/>
                </a:solidFill>
                <a:uFillTx/>
                <a:latin typeface="DejaVu Sans"/>
                <a:ea typeface="DejaVu Sans"/>
              </a:rPr>
              <a:t>during a defined time period</a:t>
            </a:r>
            <a:r>
              <a:rPr lang="en-US" sz="1800" b="0" i="1" strike="noStrike" spc="-1">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lang="de-DE" sz="1800" b="0" strike="noStrike" spc="-1">
              <a:solidFill>
                <a:srgbClr val="000000"/>
              </a:solidFill>
              <a:latin typeface="Arial"/>
            </a:endParaRPr>
          </a:p>
        </p:txBody>
      </p:sp>
      <p:sp>
        <p:nvSpPr>
          <p:cNvPr id="14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Weather and Weather Conditions</a:t>
            </a:r>
            <a:endParaRPr lang="de-DE" sz="2200" b="0" strike="noStrike" spc="-1">
              <a:solidFill>
                <a:srgbClr val="000000"/>
              </a:solidFill>
              <a:latin typeface="Arial"/>
            </a:endParaRPr>
          </a:p>
        </p:txBody>
      </p:sp>
      <p:sp>
        <p:nvSpPr>
          <p:cNvPr id="144" name="CustomShape 4"/>
          <p:cNvSpPr/>
          <p:nvPr/>
        </p:nvSpPr>
        <p:spPr>
          <a:xfrm>
            <a:off x="360720" y="2286000"/>
            <a:ext cx="10787400" cy="154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45" name="CustomShape 5"/>
          <p:cNvSpPr/>
          <p:nvPr/>
        </p:nvSpPr>
        <p:spPr>
          <a:xfrm>
            <a:off x="263520" y="6492240"/>
            <a:ext cx="1079316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lang="de-DE" sz="900" b="0" strike="noStrike" spc="-1">
              <a:solidFill>
                <a:srgbClr val="000000"/>
              </a:solidFill>
              <a:latin typeface="Arial"/>
            </a:endParaRPr>
          </a:p>
        </p:txBody>
      </p:sp>
      <p:sp>
        <p:nvSpPr>
          <p:cNvPr id="146" name="CustomShape 6"/>
          <p:cNvSpPr/>
          <p:nvPr/>
        </p:nvSpPr>
        <p:spPr>
          <a:xfrm>
            <a:off x="365760" y="4297680"/>
            <a:ext cx="10787400" cy="154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48"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“The </a:t>
            </a:r>
            <a:r>
              <a:rPr lang="en-US" sz="1800" b="1" i="1" u="sng" strike="noStrike" spc="-1">
                <a:solidFill>
                  <a:srgbClr val="000000"/>
                </a:solidFill>
                <a:uFillTx/>
                <a:latin typeface="DejaVu Sans"/>
                <a:ea typeface="DejaVu Sans"/>
              </a:rPr>
              <a:t>climate</a:t>
            </a:r>
            <a:r>
              <a:rPr lang="en-US" sz="1800" b="0" i="1" strike="noStrike" spc="-1">
                <a:solidFill>
                  <a:srgbClr val="000000"/>
                </a:solidFill>
                <a:latin typeface="DejaVu Sans"/>
                <a:ea typeface="DejaVu Sans"/>
              </a:rPr>
              <a:t> is describing the long term (min 30 years) and average weather conditions for a specific region. Examples: maritime climate, cold-dry desert climate, tropical climate.”</a:t>
            </a:r>
            <a:endParaRPr lang="de-DE" sz="1800" b="0" strike="noStrike" spc="-1">
              <a:solidFill>
                <a:srgbClr val="000000"/>
              </a:solidFill>
              <a:latin typeface="Arial"/>
            </a:endParaRPr>
          </a:p>
        </p:txBody>
      </p:sp>
      <p:sp>
        <p:nvSpPr>
          <p:cNvPr id="149"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Climate</a:t>
            </a:r>
            <a:endParaRPr lang="de-DE" sz="2200" b="0" strike="noStrike" spc="-1">
              <a:solidFill>
                <a:srgbClr val="000000"/>
              </a:solidFill>
              <a:latin typeface="Arial"/>
            </a:endParaRPr>
          </a:p>
        </p:txBody>
      </p:sp>
      <p:sp>
        <p:nvSpPr>
          <p:cNvPr id="150" name="CustomShape 4"/>
          <p:cNvSpPr/>
          <p:nvPr/>
        </p:nvSpPr>
        <p:spPr>
          <a:xfrm>
            <a:off x="263520" y="6492240"/>
            <a:ext cx="1079316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lang="de-DE" sz="900" b="0" strike="noStrike" spc="-1">
              <a:solidFill>
                <a:srgbClr val="000000"/>
              </a:solidFill>
              <a:latin typeface="Arial"/>
            </a:endParaRPr>
          </a:p>
        </p:txBody>
      </p:sp>
      <p:sp>
        <p:nvSpPr>
          <p:cNvPr id="151" name="CustomShape 5"/>
          <p:cNvSpPr/>
          <p:nvPr/>
        </p:nvSpPr>
        <p:spPr>
          <a:xfrm>
            <a:off x="360720" y="329184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53"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Climate change</a:t>
            </a:r>
            <a:r>
              <a:rPr lang="en-US" sz="1800" b="0" i="1" strike="noStrike" spc="-1">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lang="de-DE" sz="1800" b="0" strike="noStrike" spc="-1">
              <a:solidFill>
                <a:srgbClr val="000000"/>
              </a:solidFill>
              <a:latin typeface="Arial"/>
            </a:endParaRPr>
          </a:p>
        </p:txBody>
      </p:sp>
      <p:sp>
        <p:nvSpPr>
          <p:cNvPr id="154"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Climate Change</a:t>
            </a:r>
            <a:endParaRPr lang="de-DE" sz="2200" b="0" strike="noStrike" spc="-1">
              <a:solidFill>
                <a:srgbClr val="000000"/>
              </a:solidFill>
              <a:latin typeface="Arial"/>
            </a:endParaRPr>
          </a:p>
        </p:txBody>
      </p:sp>
      <p:sp>
        <p:nvSpPr>
          <p:cNvPr id="155" name="CustomShape 4"/>
          <p:cNvSpPr/>
          <p:nvPr/>
        </p:nvSpPr>
        <p:spPr>
          <a:xfrm>
            <a:off x="360720" y="329184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56"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Overview: Weather, Global Warming, and Climate Change – https://climate.nasa.gov/resources/global-warming-vs-climate-change/</a:t>
            </a:r>
            <a:endParaRPr lang="de-DE" sz="900" b="0" strike="noStrike" spc="-1">
              <a:solidFill>
                <a:srgbClr val="000000"/>
              </a:solidFill>
              <a:latin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58"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Greenhouse Effect</a:t>
            </a:r>
            <a:endParaRPr lang="de-DE" sz="2200" b="0" strike="noStrike" spc="-1">
              <a:solidFill>
                <a:srgbClr val="000000"/>
              </a:solidFill>
              <a:latin typeface="Arial"/>
            </a:endParaRPr>
          </a:p>
        </p:txBody>
      </p:sp>
      <p:pic>
        <p:nvPicPr>
          <p:cNvPr id="159" name="Grafik 123"/>
          <p:cNvPicPr/>
          <p:nvPr/>
        </p:nvPicPr>
        <p:blipFill>
          <a:blip r:embed="rId2"/>
          <a:stretch/>
        </p:blipFill>
        <p:spPr>
          <a:xfrm>
            <a:off x="1920240" y="1575720"/>
            <a:ext cx="8102160" cy="4908960"/>
          </a:xfrm>
          <a:prstGeom prst="rect">
            <a:avLst/>
          </a:prstGeom>
          <a:ln w="0">
            <a:noFill/>
          </a:ln>
        </p:spPr>
      </p:pic>
      <p:sp>
        <p:nvSpPr>
          <p:cNvPr id="160"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User “A loose necktie” – https://commons.wikimedia.org/wiki/File:Greenhouse-effect-t2.svg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6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a:t>
            </a:r>
            <a:endParaRPr lang="de-DE" sz="2200" b="0" strike="noStrike" spc="-1">
              <a:solidFill>
                <a:srgbClr val="000000"/>
              </a:solidFill>
              <a:latin typeface="Arial"/>
            </a:endParaRPr>
          </a:p>
        </p:txBody>
      </p:sp>
      <p:sp>
        <p:nvSpPr>
          <p:cNvPr id="163" name="CustomShape 3"/>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Global warming</a:t>
            </a:r>
            <a:r>
              <a:rPr lang="en-US" sz="1800" b="0" i="1" strike="noStrike" spc="-1">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The term is frequently used interchangeably with the term </a:t>
            </a:r>
            <a:r>
              <a:rPr lang="en-US" sz="1800" b="0" i="1" u="sng" strike="noStrike" spc="-1">
                <a:solidFill>
                  <a:srgbClr val="FFFFFF"/>
                </a:solidFill>
                <a:uFillTx/>
                <a:latin typeface="DejaVu Sans"/>
                <a:ea typeface="DejaVu Sans"/>
              </a:rPr>
              <a:t>climate change</a:t>
            </a:r>
            <a:r>
              <a:rPr lang="en-US" sz="1800" b="0" i="1" strike="noStrike" spc="-1">
                <a:solidFill>
                  <a:srgbClr val="FFFFFF"/>
                </a:solidFill>
                <a:latin typeface="DejaVu Sans"/>
                <a:ea typeface="DejaVu Sans"/>
              </a:rPr>
              <a:t>, though the latter refers to both human- and naturally produced warming and the effects it has on our planet.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It is most commonly measured as the average increase in Earth’s global surface temperature.”</a:t>
            </a:r>
            <a:endParaRPr lang="de-DE" sz="1800" b="0" strike="noStrike" spc="-1">
              <a:solidFill>
                <a:srgbClr val="000000"/>
              </a:solidFill>
              <a:latin typeface="Arial"/>
            </a:endParaRPr>
          </a:p>
        </p:txBody>
      </p:sp>
      <p:sp>
        <p:nvSpPr>
          <p:cNvPr id="164" name="CustomShape 4"/>
          <p:cNvSpPr/>
          <p:nvPr/>
        </p:nvSpPr>
        <p:spPr>
          <a:xfrm>
            <a:off x="361080" y="2286000"/>
            <a:ext cx="10787400" cy="337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65"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Overview: Weather, Global Warming, and Climate Change – https://climate.nasa.gov/resources/global-warming-vs-climate-change/</a:t>
            </a:r>
            <a:endParaRPr lang="de-DE" sz="900" b="0" strike="noStrike" spc="-1">
              <a:solidFill>
                <a:srgbClr val="000000"/>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CustomShape 1"/>
          <p:cNvSpPr/>
          <p:nvPr/>
        </p:nvSpPr>
        <p:spPr>
          <a:xfrm>
            <a:off x="335520" y="764640"/>
            <a:ext cx="10739160" cy="489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License</a:t>
            </a:r>
            <a:endParaRPr lang="de-DE" sz="2400" b="0" strike="noStrike" spc="-1">
              <a:solidFill>
                <a:srgbClr val="000000"/>
              </a:solidFill>
              <a:latin typeface="Arial"/>
            </a:endParaRPr>
          </a:p>
        </p:txBody>
      </p:sp>
      <p:sp>
        <p:nvSpPr>
          <p:cNvPr id="95" name="CustomShape 2"/>
          <p:cNvSpPr/>
          <p:nvPr/>
        </p:nvSpPr>
        <p:spPr>
          <a:xfrm>
            <a:off x="335520" y="1268280"/>
            <a:ext cx="10739160" cy="5026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This work is licensed under a </a:t>
            </a:r>
            <a:r>
              <a:rPr lang="en-US" sz="1800" b="1" strike="noStrike" spc="-1">
                <a:solidFill>
                  <a:srgbClr val="000000"/>
                </a:solidFill>
                <a:latin typeface="DejaVu Sans"/>
                <a:ea typeface="DejaVu Sans"/>
              </a:rPr>
              <a:t>Creative Commons Attribution-ShareAlike 4.0 International License</a:t>
            </a:r>
            <a:r>
              <a:rPr lang="en-US" sz="1800" b="0" strike="noStrike" spc="-1">
                <a:solidFill>
                  <a:srgbClr val="000000"/>
                </a:solidFill>
                <a:latin typeface="DejaVu Sans"/>
                <a:ea typeface="DejaVu Sans"/>
              </a:rPr>
              <a:t>. To view a copy of this license, please refer to </a:t>
            </a:r>
            <a:r>
              <a:rPr lang="en-US" sz="1800" b="0" u="sng" strike="noStrike" spc="-1">
                <a:solidFill>
                  <a:srgbClr val="0000FF"/>
                </a:solidFill>
                <a:uFillTx/>
                <a:latin typeface="DejaVu Sans"/>
                <a:ea typeface="DejaVu Sans"/>
                <a:hlinkClick r:id="rId2"/>
              </a:rPr>
              <a:t>https://creativecommons.org/licenses/by-sa/4.0/</a:t>
            </a:r>
            <a:r>
              <a:rPr lang="en-US" sz="1800" b="0" strike="noStrike" spc="-1">
                <a:solidFill>
                  <a:srgbClr val="000000"/>
                </a:solidFill>
                <a:latin typeface="DejaVu Sans"/>
                <a:ea typeface="DejaVu Sans"/>
              </a:rPr>
              <a:t> .</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Updated versions of these slides will be available in our </a:t>
            </a:r>
            <a:r>
              <a:rPr lang="en-US" sz="1800" b="0" u="sng" strike="noStrike" spc="-1">
                <a:solidFill>
                  <a:srgbClr val="0000FF"/>
                </a:solidFill>
                <a:uFillTx/>
                <a:latin typeface="DejaVu Sans"/>
                <a:ea typeface="DejaVu Sans"/>
                <a:hlinkClick r:id="rId3"/>
              </a:rPr>
              <a:t>Github repository</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6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a:t>
            </a:r>
            <a:endParaRPr lang="de-DE" sz="2200" b="0" strike="noStrike" spc="-1">
              <a:solidFill>
                <a:srgbClr val="000000"/>
              </a:solidFill>
              <a:latin typeface="Arial"/>
            </a:endParaRPr>
          </a:p>
        </p:txBody>
      </p:sp>
      <p:sp>
        <p:nvSpPr>
          <p:cNvPr id="168" name="CustomShape 3"/>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Global warming</a:t>
            </a:r>
            <a:r>
              <a:rPr lang="en-US" sz="1800" b="0" i="1" strike="noStrike" spc="-1">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The term is frequently used interchangeably with the term </a:t>
            </a:r>
            <a:r>
              <a:rPr lang="en-US" sz="1800" b="0" i="1" u="sng" strike="noStrike" spc="-1">
                <a:solidFill>
                  <a:srgbClr val="000000"/>
                </a:solidFill>
                <a:uFillTx/>
                <a:latin typeface="DejaVu Sans"/>
                <a:ea typeface="DejaVu Sans"/>
              </a:rPr>
              <a:t>climate change</a:t>
            </a:r>
            <a:r>
              <a:rPr lang="en-US" sz="1800" b="0" i="1" strike="noStrike" spc="-1">
                <a:solidFill>
                  <a:srgbClr val="000000"/>
                </a:solidFill>
                <a:latin typeface="DejaVu Sans"/>
                <a:ea typeface="DejaVu Sans"/>
              </a:rPr>
              <a:t>, though the latter refers to both human- and naturally produced warming and the effects it has on our planet.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It is most commonly measured as the average increase in Earth’s global surface temperature.”</a:t>
            </a:r>
            <a:endParaRPr lang="de-DE" sz="1800" b="0" strike="noStrike" spc="-1">
              <a:solidFill>
                <a:srgbClr val="000000"/>
              </a:solidFill>
              <a:latin typeface="Arial"/>
            </a:endParaRPr>
          </a:p>
        </p:txBody>
      </p:sp>
      <p:sp>
        <p:nvSpPr>
          <p:cNvPr id="169" name="CustomShape 4"/>
          <p:cNvSpPr/>
          <p:nvPr/>
        </p:nvSpPr>
        <p:spPr>
          <a:xfrm>
            <a:off x="361080" y="2286000"/>
            <a:ext cx="10787400" cy="337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70"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Overview: Weather, Global Warming, and Climate Change – https://climate.nasa.gov/resources/global-warming-vs-climate-change/</a:t>
            </a:r>
            <a:endParaRPr lang="de-DE" sz="900" b="0" strike="noStrike" spc="-1">
              <a:solidFill>
                <a:srgbClr val="000000"/>
              </a:solidFill>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7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a:t>
            </a:r>
            <a:endParaRPr lang="de-DE" sz="2200" b="0" strike="noStrike" spc="-1">
              <a:solidFill>
                <a:srgbClr val="000000"/>
              </a:solidFill>
              <a:latin typeface="Arial"/>
            </a:endParaRPr>
          </a:p>
        </p:txBody>
      </p:sp>
      <p:sp>
        <p:nvSpPr>
          <p:cNvPr id="173" name="CustomShape 3"/>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Global warming</a:t>
            </a:r>
            <a:r>
              <a:rPr lang="en-US" sz="1800" b="0" i="1" strike="noStrike" spc="-1">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The term is frequently used interchangeably with the term </a:t>
            </a:r>
            <a:r>
              <a:rPr lang="en-US" sz="1800" b="0" i="1" u="sng" strike="noStrike" spc="-1">
                <a:solidFill>
                  <a:srgbClr val="000000"/>
                </a:solidFill>
                <a:uFillTx/>
                <a:latin typeface="DejaVu Sans"/>
                <a:ea typeface="DejaVu Sans"/>
              </a:rPr>
              <a:t>climate change</a:t>
            </a:r>
            <a:r>
              <a:rPr lang="en-US" sz="1800" b="0" i="1" strike="noStrike" spc="-1">
                <a:solidFill>
                  <a:srgbClr val="000000"/>
                </a:solidFill>
                <a:latin typeface="DejaVu Sans"/>
                <a:ea typeface="DejaVu Sans"/>
              </a:rPr>
              <a:t>, though the latter refers to both human- and naturally produced warming and the effects it has on our planet.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It is most commonly measured as the average increase in Earth’s global surface temperature.”</a:t>
            </a:r>
            <a:endParaRPr lang="de-DE" sz="1800" b="0" strike="noStrike" spc="-1">
              <a:solidFill>
                <a:srgbClr val="000000"/>
              </a:solidFill>
              <a:latin typeface="Arial"/>
            </a:endParaRPr>
          </a:p>
        </p:txBody>
      </p:sp>
      <p:sp>
        <p:nvSpPr>
          <p:cNvPr id="174" name="CustomShape 4"/>
          <p:cNvSpPr/>
          <p:nvPr/>
        </p:nvSpPr>
        <p:spPr>
          <a:xfrm>
            <a:off x="361080" y="2286000"/>
            <a:ext cx="10787400" cy="337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75"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Overview: Weather, Global Warming, and Climate Change – https://climate.nasa.gov/resources/global-warming-vs-climate-change/</a:t>
            </a:r>
            <a:endParaRPr lang="de-DE" sz="900" b="0" strike="noStrike" spc="-1">
              <a:solidFill>
                <a:srgbClr val="000000"/>
              </a:solidFill>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7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 – Earth Energy Budget</a:t>
            </a:r>
            <a:endParaRPr lang="de-DE" sz="2200" b="0" strike="noStrike" spc="-1">
              <a:solidFill>
                <a:srgbClr val="000000"/>
              </a:solidFill>
              <a:latin typeface="Arial"/>
            </a:endParaRPr>
          </a:p>
        </p:txBody>
      </p:sp>
      <p:pic>
        <p:nvPicPr>
          <p:cNvPr id="178" name="Grafik 142"/>
          <p:cNvPicPr/>
          <p:nvPr/>
        </p:nvPicPr>
        <p:blipFill>
          <a:blip r:embed="rId2"/>
          <a:stretch/>
        </p:blipFill>
        <p:spPr>
          <a:xfrm>
            <a:off x="2709720" y="1554480"/>
            <a:ext cx="6426720" cy="4964400"/>
          </a:xfrm>
          <a:prstGeom prst="rect">
            <a:avLst/>
          </a:prstGeom>
          <a:ln w="0">
            <a:noFill/>
          </a:ln>
        </p:spPr>
      </p:pic>
      <p:sp>
        <p:nvSpPr>
          <p:cNvPr id="179" name="CustomShape 3"/>
          <p:cNvSpPr/>
          <p:nvPr/>
        </p:nvSpPr>
        <p:spPr>
          <a:xfrm>
            <a:off x="9950040" y="911520"/>
            <a:ext cx="509400" cy="48924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80" name="CustomShape 4"/>
          <p:cNvSpPr/>
          <p:nvPr/>
        </p:nvSpPr>
        <p:spPr>
          <a:xfrm>
            <a:off x="263520" y="6492240"/>
            <a:ext cx="105188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https://commons.wikimedia.org/wiki/File:The-NASA-Earth%27s-Energy-Budget-Poster-Radiant-Energy-System-satellite-infrared-radiation-fluxes.jpg – Public Domain.</a:t>
            </a:r>
            <a:endParaRPr lang="de-DE" sz="900" b="0" strike="noStrike" spc="-1">
              <a:solidFill>
                <a:srgbClr val="000000"/>
              </a:solidFill>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8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 – Annual Mean Global Temperatures (1850-2018)</a:t>
            </a:r>
            <a:endParaRPr lang="de-DE" sz="2200" b="0" strike="noStrike" spc="-1">
              <a:solidFill>
                <a:srgbClr val="000000"/>
              </a:solidFill>
              <a:latin typeface="Arial"/>
            </a:endParaRPr>
          </a:p>
        </p:txBody>
      </p:sp>
      <p:pic>
        <p:nvPicPr>
          <p:cNvPr id="183" name="Grafik 147"/>
          <p:cNvPicPr/>
          <p:nvPr/>
        </p:nvPicPr>
        <p:blipFill>
          <a:blip r:embed="rId2"/>
          <a:stretch/>
        </p:blipFill>
        <p:spPr>
          <a:xfrm>
            <a:off x="269640" y="1828800"/>
            <a:ext cx="10969920" cy="4107240"/>
          </a:xfrm>
          <a:prstGeom prst="rect">
            <a:avLst/>
          </a:prstGeom>
          <a:ln w="0">
            <a:noFill/>
          </a:ln>
        </p:spPr>
      </p:pic>
      <p:sp>
        <p:nvSpPr>
          <p:cNvPr id="184"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Ed Hawkins – https://commons.wikimedia.org/wiki/File:20181204_Warming_stripes_(global,_WMO,_1850-2018)_-_Climate_Lab_Book_(Ed_Hawkins).png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sp>
        <p:nvSpPr>
          <p:cNvPr id="185" name="CustomShape 4"/>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 stripe = 1 year</a:t>
            </a:r>
            <a:endParaRPr lang="de-DE" sz="1800" b="0" strike="noStrike" spc="-1">
              <a:solidFill>
                <a:srgbClr val="000000"/>
              </a:solidFill>
              <a:latin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87"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Greenhouse gases</a:t>
            </a:r>
            <a:r>
              <a:rPr lang="en-US" sz="1800" b="0" i="1" strike="noStrike" spc="-1">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lang="en-US" sz="1800" b="0" i="1" u="sng" strike="noStrike" spc="-1">
                <a:solidFill>
                  <a:srgbClr val="000000"/>
                </a:solidFill>
                <a:uFillTx/>
                <a:latin typeface="DejaVu Sans"/>
                <a:ea typeface="DejaVu Sans"/>
              </a:rPr>
              <a:t>greenhouse effect</a:t>
            </a:r>
            <a:r>
              <a:rPr lang="en-US" sz="1800" b="0" i="1" strike="noStrike" spc="-1">
                <a:solidFill>
                  <a:srgbClr val="000000"/>
                </a:solidFill>
                <a:latin typeface="DejaVu Sans"/>
                <a:ea typeface="DejaVu Sans"/>
              </a:rPr>
              <a:t>.</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Water vapour (H2O), carbon dioxide (CO2), nitrous oxide (N2O), methane (CH4) and ozone (O3) are the primary GHGs in the Earth’s atmosphere.” </a:t>
            </a:r>
            <a:endParaRPr lang="de-DE" sz="1800" b="0" strike="noStrike" spc="-1">
              <a:solidFill>
                <a:srgbClr val="000000"/>
              </a:solidFill>
              <a:latin typeface="Arial"/>
            </a:endParaRPr>
          </a:p>
        </p:txBody>
      </p:sp>
      <p:sp>
        <p:nvSpPr>
          <p:cNvPr id="18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Greenhouse Gases (GHG)</a:t>
            </a:r>
            <a:endParaRPr lang="de-DE" sz="2200" b="0" strike="noStrike" spc="-1">
              <a:solidFill>
                <a:srgbClr val="000000"/>
              </a:solidFill>
              <a:latin typeface="Arial"/>
            </a:endParaRPr>
          </a:p>
        </p:txBody>
      </p:sp>
      <p:sp>
        <p:nvSpPr>
          <p:cNvPr id="189" name="CustomShape 4"/>
          <p:cNvSpPr/>
          <p:nvPr/>
        </p:nvSpPr>
        <p:spPr>
          <a:xfrm>
            <a:off x="360720" y="2743200"/>
            <a:ext cx="10787400" cy="2370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90" name="CustomShape 5"/>
          <p:cNvSpPr/>
          <p:nvPr/>
        </p:nvSpPr>
        <p:spPr>
          <a:xfrm>
            <a:off x="263520" y="6126480"/>
            <a:ext cx="10793160" cy="639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lang="de-DE" sz="900" b="0" strike="noStrike" spc="-1">
              <a:solidFill>
                <a:srgbClr val="000000"/>
              </a:solidFill>
              <a:latin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92"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Greenhouse gases</a:t>
            </a:r>
            <a:r>
              <a:rPr lang="en-US" sz="1800" b="0" i="1" strike="noStrike" spc="-1">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lang="en-US" sz="1800" b="0" i="1" u="sng" strike="noStrike" spc="-1">
                <a:solidFill>
                  <a:srgbClr val="000000"/>
                </a:solidFill>
                <a:uFillTx/>
                <a:latin typeface="DejaVu Sans"/>
                <a:ea typeface="DejaVu Sans"/>
              </a:rPr>
              <a:t>greenhouse effect</a:t>
            </a:r>
            <a:r>
              <a:rPr lang="en-US" sz="1800" b="0" i="1" strike="noStrike" spc="-1">
                <a:solidFill>
                  <a:srgbClr val="000000"/>
                </a:solidFill>
                <a:latin typeface="DejaVu Sans"/>
                <a:ea typeface="DejaVu Sans"/>
              </a:rPr>
              <a:t>.</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Water vapour (H2O), carbon dioxide (CO2), nitrous oxide (N2O), methane (CH4) and ozone (O3) are the primary GHGs in the Earth’s atmosphere.” </a:t>
            </a:r>
            <a:endParaRPr lang="de-DE" sz="1800" b="0" strike="noStrike" spc="-1">
              <a:solidFill>
                <a:srgbClr val="000000"/>
              </a:solidFill>
              <a:latin typeface="Arial"/>
            </a:endParaRPr>
          </a:p>
        </p:txBody>
      </p:sp>
      <p:sp>
        <p:nvSpPr>
          <p:cNvPr id="19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Greenhouse Gases (GHG)</a:t>
            </a:r>
            <a:endParaRPr lang="de-DE" sz="2200" b="0" strike="noStrike" spc="-1">
              <a:solidFill>
                <a:srgbClr val="000000"/>
              </a:solidFill>
              <a:latin typeface="Arial"/>
            </a:endParaRPr>
          </a:p>
        </p:txBody>
      </p:sp>
      <p:sp>
        <p:nvSpPr>
          <p:cNvPr id="194" name="CustomShape 4"/>
          <p:cNvSpPr/>
          <p:nvPr/>
        </p:nvSpPr>
        <p:spPr>
          <a:xfrm>
            <a:off x="360720" y="2743200"/>
            <a:ext cx="10787400" cy="2370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95" name="CustomShape 5"/>
          <p:cNvSpPr/>
          <p:nvPr/>
        </p:nvSpPr>
        <p:spPr>
          <a:xfrm>
            <a:off x="263520" y="6126480"/>
            <a:ext cx="10793160" cy="639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lang="de-DE" sz="900" b="0" strike="noStrike" spc="-1">
              <a:solidFill>
                <a:srgbClr val="000000"/>
              </a:solidFill>
              <a:latin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9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GHG Emissions – Cumulative CO2 Emissions (1850 – 2021) </a:t>
            </a:r>
            <a:endParaRPr lang="de-DE" sz="2200" b="0" strike="noStrike" spc="-1">
              <a:solidFill>
                <a:srgbClr val="000000"/>
              </a:solidFill>
              <a:latin typeface="Arial"/>
            </a:endParaRPr>
          </a:p>
        </p:txBody>
      </p:sp>
      <p:sp>
        <p:nvSpPr>
          <p:cNvPr id="198"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RCraig09 – https://commons.wikimedia.org/wiki/File:20211026_Cumulative_carbon_dioxide_CO2_emissions_by_country_-_bar_chart.svg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199" name="Grafik 163"/>
          <p:cNvPicPr/>
          <p:nvPr/>
        </p:nvPicPr>
        <p:blipFill>
          <a:blip r:embed="rId3"/>
          <a:stretch/>
        </p:blipFill>
        <p:spPr>
          <a:xfrm>
            <a:off x="1645920" y="1720800"/>
            <a:ext cx="8313840" cy="4673160"/>
          </a:xfrm>
          <a:prstGeom prst="rect">
            <a:avLst/>
          </a:prstGeom>
          <a:ln w="0">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01"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GHG Emissions – CO2 Emissions per Capita (2019)</a:t>
            </a:r>
            <a:endParaRPr lang="de-DE" sz="2200" b="0" strike="noStrike" spc="-1">
              <a:solidFill>
                <a:srgbClr val="000000"/>
              </a:solidFill>
              <a:latin typeface="Arial"/>
            </a:endParaRPr>
          </a:p>
        </p:txBody>
      </p:sp>
      <p:sp>
        <p:nvSpPr>
          <p:cNvPr id="202"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Tom.Schulz – https://commons.wikimedia.org/wiki/File:2019_Worldwide_CO2_Emissions_(by_region,_per_capita),_variwide_chart.png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203" name="Grafik 167"/>
          <p:cNvPicPr/>
          <p:nvPr/>
        </p:nvPicPr>
        <p:blipFill>
          <a:blip r:embed="rId3"/>
          <a:stretch/>
        </p:blipFill>
        <p:spPr>
          <a:xfrm>
            <a:off x="1920240" y="1681920"/>
            <a:ext cx="7216560" cy="4803120"/>
          </a:xfrm>
          <a:prstGeom prst="rect">
            <a:avLst/>
          </a:prstGeom>
          <a:ln w="0">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05"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GHG Emissions – CO2 Concentration over the last 800,000 Years</a:t>
            </a:r>
            <a:endParaRPr lang="de-DE" sz="2200" b="0" strike="noStrike" spc="-1">
              <a:solidFill>
                <a:srgbClr val="000000"/>
              </a:solidFill>
              <a:latin typeface="Arial"/>
            </a:endParaRPr>
          </a:p>
        </p:txBody>
      </p:sp>
      <p:sp>
        <p:nvSpPr>
          <p:cNvPr id="206"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Femke Nijsse – https://commons.wikimedia.org/wiki/File:Carbon_Dioxide_800kyr.svg – </a:t>
            </a:r>
            <a:r>
              <a:rPr lang="en-US" sz="900" b="0" u="sng" strike="noStrike" spc="-1">
                <a:solidFill>
                  <a:srgbClr val="0000FF"/>
                </a:solidFill>
                <a:uFillTx/>
                <a:latin typeface="Roboto"/>
                <a:ea typeface="Roboto"/>
                <a:hlinkClick r:id="rId2"/>
              </a:rPr>
              <a:t>CC BY-SA 3.0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207" name="Grafik 171"/>
          <p:cNvPicPr/>
          <p:nvPr/>
        </p:nvPicPr>
        <p:blipFill>
          <a:blip r:embed="rId3"/>
          <a:stretch/>
        </p:blipFill>
        <p:spPr>
          <a:xfrm>
            <a:off x="2193840" y="1643400"/>
            <a:ext cx="7125840" cy="4810320"/>
          </a:xfrm>
          <a:prstGeom prst="rect">
            <a:avLst/>
          </a:prstGeom>
          <a:ln w="0">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09"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lang="de-DE" sz="1800" b="0" strike="noStrike" spc="-1">
              <a:solidFill>
                <a:srgbClr val="000000"/>
              </a:solidFill>
              <a:latin typeface="Arial"/>
            </a:endParaRPr>
          </a:p>
        </p:txBody>
      </p:sp>
      <p:sp>
        <p:nvSpPr>
          <p:cNvPr id="21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Feedback (Effects)</a:t>
            </a:r>
            <a:endParaRPr lang="de-DE" sz="2200" b="0" strike="noStrike" spc="-1">
              <a:solidFill>
                <a:srgbClr val="000000"/>
              </a:solidFill>
              <a:latin typeface="Arial"/>
            </a:endParaRPr>
          </a:p>
        </p:txBody>
      </p:sp>
      <p:sp>
        <p:nvSpPr>
          <p:cNvPr id="211" name="CustomShape 4"/>
          <p:cNvSpPr/>
          <p:nvPr/>
        </p:nvSpPr>
        <p:spPr>
          <a:xfrm>
            <a:off x="361080" y="329220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12"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NASA</a:t>
            </a:r>
            <a:r>
              <a:rPr lang="de-DE" sz="900" b="0" strike="noStrike" spc="-1">
                <a:solidFill>
                  <a:srgbClr val="A6A6A6"/>
                </a:solidFill>
                <a:latin typeface="DejaVu Sans"/>
                <a:ea typeface="Roboto"/>
              </a:rPr>
              <a:t> – https://climate.nasa.gov/nasa_science/science/</a:t>
            </a:r>
            <a:endParaRPr lang="de-DE" sz="900" b="0" strike="noStrike" spc="-1">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CustomShape 52"/>
          <p:cNvSpPr/>
          <p:nvPr/>
        </p:nvSpPr>
        <p:spPr>
          <a:xfrm>
            <a:off x="335520" y="4406760"/>
            <a:ext cx="10737000" cy="1346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dirty="0">
                <a:solidFill>
                  <a:srgbClr val="008C4F"/>
                </a:solidFill>
                <a:latin typeface="Arial Unicode MS"/>
                <a:ea typeface="DejaVu Sans"/>
              </a:rPr>
              <a:t>E01 – Waste Produced in a Week</a:t>
            </a:r>
            <a:endParaRPr lang="de-DE" sz="3000" b="0" strike="noStrike" spc="-1" dirty="0">
              <a:solidFill>
                <a:srgbClr val="000000"/>
              </a:solidFill>
              <a:latin typeface="Arial"/>
            </a:endParaRPr>
          </a:p>
        </p:txBody>
      </p:sp>
      <p:sp>
        <p:nvSpPr>
          <p:cNvPr id="97" name="CustomShape 53"/>
          <p:cNvSpPr/>
          <p:nvPr/>
        </p:nvSpPr>
        <p:spPr>
          <a:xfrm>
            <a:off x="335520" y="2906640"/>
            <a:ext cx="10737000" cy="14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a typeface="DejaVu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14"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Ice-Albedo effect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Thawing permafrost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15"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pic>
        <p:nvPicPr>
          <p:cNvPr id="216" name="Grafik 180"/>
          <p:cNvPicPr/>
          <p:nvPr/>
        </p:nvPicPr>
        <p:blipFill>
          <a:blip r:embed="rId2"/>
          <a:stretch/>
        </p:blipFill>
        <p:spPr>
          <a:xfrm>
            <a:off x="7218000" y="2194560"/>
            <a:ext cx="3569040" cy="2376360"/>
          </a:xfrm>
          <a:prstGeom prst="rect">
            <a:avLst/>
          </a:prstGeom>
          <a:ln w="0">
            <a:noFill/>
          </a:ln>
        </p:spPr>
      </p:pic>
      <p:sp>
        <p:nvSpPr>
          <p:cNvPr id="217" name="CustomShape 4"/>
          <p:cNvSpPr/>
          <p:nvPr/>
        </p:nvSpPr>
        <p:spPr>
          <a:xfrm>
            <a:off x="274320" y="6492240"/>
            <a:ext cx="777420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Bruce Detorres – https://www.flickr.com/photos/brucedetorres/49352689768 – Public Domain.</a:t>
            </a:r>
            <a:endParaRPr lang="de-DE" sz="900" b="0" strike="noStrike" spc="-1">
              <a:solidFill>
                <a:srgbClr val="000000"/>
              </a:solidFill>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19"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Thawing permafrost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2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
        <p:nvSpPr>
          <p:cNvPr id="221" name="CustomShape 4"/>
          <p:cNvSpPr/>
          <p:nvPr/>
        </p:nvSpPr>
        <p:spPr>
          <a:xfrm>
            <a:off x="1188720" y="5029200"/>
            <a:ext cx="4569120" cy="599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800" b="0" i="1" strike="noStrike" spc="-1">
                <a:solidFill>
                  <a:srgbClr val="000000"/>
                </a:solidFill>
                <a:latin typeface="Arial"/>
                <a:ea typeface="DejaVu Sans"/>
              </a:rPr>
              <a:t>Albedo: Measure of the diffuse reflection of solar radiation</a:t>
            </a:r>
            <a:endParaRPr lang="de-DE" sz="1800" b="0" strike="noStrike" spc="-1">
              <a:solidFill>
                <a:srgbClr val="000000"/>
              </a:solidFill>
              <a:latin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23"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Thawing permafrost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24"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
        <p:nvSpPr>
          <p:cNvPr id="225" name="CustomShape 4"/>
          <p:cNvSpPr/>
          <p:nvPr/>
        </p:nvSpPr>
        <p:spPr>
          <a:xfrm>
            <a:off x="8138160" y="1280160"/>
            <a:ext cx="1734480" cy="1643040"/>
          </a:xfrm>
          <a:prstGeom prst="ellipse">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1800" b="0" strike="noStrike" spc="-1">
                <a:solidFill>
                  <a:srgbClr val="FFFFFF"/>
                </a:solidFill>
                <a:latin typeface="Arial"/>
                <a:ea typeface="DejaVu Sans"/>
              </a:rPr>
              <a:t>Melting ice</a:t>
            </a:r>
            <a:endParaRPr lang="de-DE" sz="1800" b="0" strike="noStrike" spc="-1">
              <a:solidFill>
                <a:srgbClr val="000000"/>
              </a:solidFill>
              <a:latin typeface="Arial"/>
            </a:endParaRPr>
          </a:p>
        </p:txBody>
      </p:sp>
      <p:sp>
        <p:nvSpPr>
          <p:cNvPr id="226" name="CustomShape 5"/>
          <p:cNvSpPr/>
          <p:nvPr/>
        </p:nvSpPr>
        <p:spPr>
          <a:xfrm>
            <a:off x="6583680" y="3566160"/>
            <a:ext cx="1734480" cy="1643040"/>
          </a:xfrm>
          <a:prstGeom prst="ellipse">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1800" b="0" strike="noStrike" spc="-1">
                <a:solidFill>
                  <a:srgbClr val="FFFFFF"/>
                </a:solidFill>
                <a:latin typeface="Arial"/>
                <a:ea typeface="DejaVu Sans"/>
              </a:rPr>
              <a:t>Increase in </a:t>
            </a:r>
            <a:endParaRPr lang="de-DE" sz="1800" b="0" strike="noStrike" spc="-1">
              <a:solidFill>
                <a:srgbClr val="000000"/>
              </a:solidFill>
              <a:latin typeface="Arial"/>
            </a:endParaRPr>
          </a:p>
          <a:p>
            <a:pPr algn="ctr">
              <a:lnSpc>
                <a:spcPct val="100000"/>
              </a:lnSpc>
            </a:pPr>
            <a:r>
              <a:rPr lang="en-US" sz="1800" b="0" strike="noStrike" spc="-1">
                <a:solidFill>
                  <a:srgbClr val="FFFFFF"/>
                </a:solidFill>
                <a:latin typeface="Arial"/>
                <a:ea typeface="DejaVu Sans"/>
              </a:rPr>
              <a:t>absorbed solar</a:t>
            </a:r>
            <a:endParaRPr lang="de-DE" sz="1800" b="0" strike="noStrike" spc="-1">
              <a:solidFill>
                <a:srgbClr val="000000"/>
              </a:solidFill>
              <a:latin typeface="Arial"/>
            </a:endParaRPr>
          </a:p>
          <a:p>
            <a:pPr algn="ctr">
              <a:lnSpc>
                <a:spcPct val="100000"/>
              </a:lnSpc>
            </a:pPr>
            <a:r>
              <a:rPr lang="en-US" sz="1800" b="0" strike="noStrike" spc="-1">
                <a:solidFill>
                  <a:srgbClr val="FFFFFF"/>
                </a:solidFill>
                <a:latin typeface="Arial"/>
                <a:ea typeface="DejaVu Sans"/>
              </a:rPr>
              <a:t>radiation</a:t>
            </a:r>
            <a:endParaRPr lang="de-DE" sz="1800" b="0" strike="noStrike" spc="-1">
              <a:solidFill>
                <a:srgbClr val="000000"/>
              </a:solidFill>
              <a:latin typeface="Arial"/>
            </a:endParaRPr>
          </a:p>
        </p:txBody>
      </p:sp>
      <p:sp>
        <p:nvSpPr>
          <p:cNvPr id="227" name="CustomShape 6"/>
          <p:cNvSpPr/>
          <p:nvPr/>
        </p:nvSpPr>
        <p:spPr>
          <a:xfrm>
            <a:off x="9601200" y="3566160"/>
            <a:ext cx="1734480" cy="1643040"/>
          </a:xfrm>
          <a:prstGeom prst="ellipse">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1800" b="0" strike="noStrike" spc="-1">
                <a:solidFill>
                  <a:srgbClr val="FFFFFF"/>
                </a:solidFill>
                <a:latin typeface="Arial"/>
                <a:ea typeface="DejaVu Sans"/>
              </a:rPr>
              <a:t>Lower Albedo</a:t>
            </a:r>
            <a:endParaRPr lang="de-DE" sz="1800" b="0" strike="noStrike" spc="-1">
              <a:solidFill>
                <a:srgbClr val="000000"/>
              </a:solidFill>
              <a:latin typeface="Arial"/>
            </a:endParaRPr>
          </a:p>
        </p:txBody>
      </p:sp>
      <p:sp>
        <p:nvSpPr>
          <p:cNvPr id="228" name="CustomShape 7"/>
          <p:cNvSpPr/>
          <p:nvPr/>
        </p:nvSpPr>
        <p:spPr>
          <a:xfrm rot="18335400">
            <a:off x="7873920" y="3143160"/>
            <a:ext cx="718560" cy="362880"/>
          </a:xfrm>
          <a:custGeom>
            <a:avLst/>
            <a:gdLst>
              <a:gd name="textAreaLeft" fmla="*/ 0 w 718560"/>
              <a:gd name="textAreaRight" fmla="*/ 719640 w 718560"/>
              <a:gd name="textAreaTop" fmla="*/ 0 h 362880"/>
              <a:gd name="textAreaBottom" fmla="*/ 363960 h 362880"/>
            </a:gdLst>
            <a:ahLst/>
            <a:cxnLst/>
            <a:rect l="textAreaLeft" t="textAreaTop" r="textAreaRight" b="textAreaBottom"/>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29" name="CustomShape 8"/>
          <p:cNvSpPr/>
          <p:nvPr/>
        </p:nvSpPr>
        <p:spPr>
          <a:xfrm rot="13432800">
            <a:off x="9534600" y="3037680"/>
            <a:ext cx="725760" cy="362880"/>
          </a:xfrm>
          <a:custGeom>
            <a:avLst/>
            <a:gdLst>
              <a:gd name="textAreaLeft" fmla="*/ 0 w 725760"/>
              <a:gd name="textAreaRight" fmla="*/ 726840 w 725760"/>
              <a:gd name="textAreaTop" fmla="*/ 0 h 362880"/>
              <a:gd name="textAreaBottom" fmla="*/ 363960 h 362880"/>
            </a:gdLst>
            <a:ahLst/>
            <a:cxnLst/>
            <a:rect l="textAreaLeft" t="textAreaTop" r="textAreaRight" b="textAreaBottom"/>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30" name="CustomShape 9"/>
          <p:cNvSpPr/>
          <p:nvPr/>
        </p:nvSpPr>
        <p:spPr>
          <a:xfrm rot="12000">
            <a:off x="8595720" y="4190760"/>
            <a:ext cx="734040" cy="362880"/>
          </a:xfrm>
          <a:custGeom>
            <a:avLst/>
            <a:gdLst>
              <a:gd name="textAreaLeft" fmla="*/ 0 w 734040"/>
              <a:gd name="textAreaRight" fmla="*/ 735120 w 734040"/>
              <a:gd name="textAreaTop" fmla="*/ 0 h 362880"/>
              <a:gd name="textAreaBottom" fmla="*/ 363960 h 362880"/>
            </a:gdLst>
            <a:ahLst/>
            <a:cxnLst/>
            <a:rect l="textAreaLeft" t="textAreaTop" r="textAreaRight" b="textAreaBottom"/>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31" name="CustomShape 10"/>
          <p:cNvSpPr/>
          <p:nvPr/>
        </p:nvSpPr>
        <p:spPr>
          <a:xfrm>
            <a:off x="1188720" y="5029200"/>
            <a:ext cx="4569120" cy="599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800" b="0" i="1" strike="noStrike" spc="-1">
                <a:solidFill>
                  <a:srgbClr val="000000"/>
                </a:solidFill>
                <a:latin typeface="Arial"/>
                <a:ea typeface="DejaVu Sans"/>
              </a:rPr>
              <a:t>Albedo: Measure of the diffuse reflection of solar radiation</a:t>
            </a:r>
            <a:endParaRPr lang="de-DE" sz="1800" b="0" strike="noStrike" spc="-1">
              <a:solidFill>
                <a:srgbClr val="000000"/>
              </a:solidFill>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33"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Thawing permafrost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34"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36"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Thawing permafrost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37"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39"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Thawing permafrost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Warming ocean → collapse of the Gulf Stream</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Etc.</a:t>
            </a:r>
            <a:endParaRPr lang="de-DE" sz="1800" b="0" strike="noStrike" spc="-1">
              <a:solidFill>
                <a:srgbClr val="000000"/>
              </a:solidFill>
              <a:latin typeface="Arial"/>
            </a:endParaRPr>
          </a:p>
        </p:txBody>
      </p:sp>
      <p:sp>
        <p:nvSpPr>
          <p:cNvPr id="24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42"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1800" b="0" strike="noStrike" spc="-1">
                <a:solidFill>
                  <a:srgbClr val="000000"/>
                </a:solidFill>
                <a:latin typeface="DejaVu Sans"/>
                <a:ea typeface="DejaVu Sans"/>
              </a:rPr>
              <a:t>“</a:t>
            </a:r>
            <a:r>
              <a:rPr lang="en-US" sz="1800" b="0" i="1" strike="noStrike" spc="-1">
                <a:solidFill>
                  <a:srgbClr val="000000"/>
                </a:solidFill>
                <a:latin typeface="DejaVu Sans"/>
                <a:ea typeface="DejaVu Sans"/>
              </a:rPr>
              <a:t>The </a:t>
            </a:r>
            <a:r>
              <a:rPr lang="en-US" sz="1800" b="1" i="1" u="sng" strike="noStrike" spc="-1">
                <a:solidFill>
                  <a:srgbClr val="000000"/>
                </a:solidFill>
                <a:uFillTx/>
                <a:latin typeface="DejaVu Sans"/>
                <a:ea typeface="DejaVu Sans"/>
              </a:rPr>
              <a:t>carbon footprint</a:t>
            </a:r>
            <a:r>
              <a:rPr lang="en-US" sz="1800" b="0" i="1" strike="noStrike" spc="-1">
                <a:solidFill>
                  <a:srgbClr val="000000"/>
                </a:solidFill>
                <a:latin typeface="DejaVu Sans"/>
                <a:ea typeface="DejaVu Sans"/>
              </a:rPr>
              <a:t> is a measure of the exclusive total amount of carbon dioxide</a:t>
            </a:r>
            <a:endParaRPr lang="de-DE" sz="1800" b="0" strike="noStrike" spc="-1">
              <a:solidFill>
                <a:srgbClr val="000000"/>
              </a:solidFill>
              <a:latin typeface="Arial"/>
            </a:endParaRPr>
          </a:p>
          <a:p>
            <a:pPr marL="360" algn="ctr">
              <a:lnSpc>
                <a:spcPct val="100000"/>
              </a:lnSpc>
              <a:spcBef>
                <a:spcPts val="360"/>
              </a:spcBef>
            </a:pPr>
            <a:r>
              <a:rPr lang="en-US" sz="1800" b="0" i="1" strike="noStrike" spc="-1">
                <a:solidFill>
                  <a:srgbClr val="000000"/>
                </a:solidFill>
                <a:latin typeface="DejaVu Sans"/>
                <a:ea typeface="DejaVu Sans"/>
              </a:rPr>
              <a:t>emissions that is directly and indirectly caused by an activity or is accumulated over the life stages of a product.</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p:txBody>
      </p:sp>
      <p:sp>
        <p:nvSpPr>
          <p:cNvPr id="24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a:t>
            </a:r>
            <a:endParaRPr lang="de-DE" sz="2200" b="0" strike="noStrike" spc="-1">
              <a:solidFill>
                <a:srgbClr val="000000"/>
              </a:solidFill>
              <a:latin typeface="Arial"/>
            </a:endParaRPr>
          </a:p>
        </p:txBody>
      </p:sp>
      <p:sp>
        <p:nvSpPr>
          <p:cNvPr id="244" name="CustomShape 4"/>
          <p:cNvSpPr/>
          <p:nvPr/>
        </p:nvSpPr>
        <p:spPr>
          <a:xfrm>
            <a:off x="335520" y="310896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45" name="CustomShape 5"/>
          <p:cNvSpPr/>
          <p:nvPr/>
        </p:nvSpPr>
        <p:spPr>
          <a:xfrm>
            <a:off x="270720" y="632268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T. Wiedmann, J. Minx. (2008). </a:t>
            </a:r>
            <a:r>
              <a:rPr lang="en-US" sz="900" b="0" i="1" strike="noStrike" spc="-1">
                <a:solidFill>
                  <a:srgbClr val="A6A6A6"/>
                </a:solidFill>
                <a:latin typeface="DejaVu Sans"/>
                <a:ea typeface="Roboto"/>
              </a:rPr>
              <a:t>A definition of ‘carbon footprint’, Ecological Economics Research Trends</a:t>
            </a:r>
            <a:r>
              <a:rPr lang="en-US" sz="900" b="0" strike="noStrike" spc="-1">
                <a:solidFill>
                  <a:srgbClr val="A6A6A6"/>
                </a:solidFill>
                <a:latin typeface="DejaVu Sans"/>
                <a:ea typeface="Roboto"/>
              </a:rPr>
              <a:t>.</a:t>
            </a:r>
            <a:endParaRPr lang="de-DE" sz="900" b="0" strike="noStrike" spc="-1">
              <a:solidFill>
                <a:srgbClr val="000000"/>
              </a:solidFill>
              <a:latin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4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Origins</a:t>
            </a:r>
            <a:endParaRPr lang="de-DE" sz="2200" b="0" strike="noStrike" spc="-1">
              <a:solidFill>
                <a:srgbClr val="000000"/>
              </a:solidFill>
              <a:latin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49"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1800" b="0" strike="noStrike" spc="-1">
                <a:solidFill>
                  <a:srgbClr val="000000"/>
                </a:solidFill>
                <a:latin typeface="DejaVu Sans"/>
                <a:ea typeface="DejaVu Sans"/>
              </a:rPr>
              <a:t>“</a:t>
            </a:r>
            <a:r>
              <a:rPr lang="en-US" sz="1800" b="0" i="1" strike="noStrike" spc="-1">
                <a:solidFill>
                  <a:srgbClr val="000000"/>
                </a:solidFill>
                <a:latin typeface="DejaVu Sans"/>
                <a:ea typeface="DejaVu Sans"/>
              </a:rPr>
              <a:t>The first step to reducing your emissions is to know where you stand. Find out your #carbonfootprint with our new calculator &amp; share your pledge today!</a:t>
            </a:r>
            <a:r>
              <a:rPr lang="en-US" sz="1800" b="0" strike="noStrike" spc="-1">
                <a:solidFill>
                  <a:srgbClr val="000000"/>
                </a:solidFill>
                <a:latin typeface="DejaVu Sans"/>
                <a:ea typeface="DejaVu Sans"/>
              </a:rPr>
              <a:t>” - BP (British Petroleum)</a:t>
            </a:r>
            <a:endParaRPr lang="de-DE" sz="1800" b="0" strike="noStrike" spc="-1">
              <a:solidFill>
                <a:srgbClr val="000000"/>
              </a:solidFill>
              <a:latin typeface="Arial"/>
            </a:endParaRPr>
          </a:p>
        </p:txBody>
      </p:sp>
      <p:sp>
        <p:nvSpPr>
          <p:cNvPr id="25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Origins</a:t>
            </a:r>
            <a:endParaRPr lang="de-DE" sz="2200" b="0" strike="noStrike" spc="-1">
              <a:solidFill>
                <a:srgbClr val="000000"/>
              </a:solidFill>
              <a:latin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52" name="CustomShape 2"/>
          <p:cNvSpPr/>
          <p:nvPr/>
        </p:nvSpPr>
        <p:spPr>
          <a:xfrm>
            <a:off x="336240" y="1600920"/>
            <a:ext cx="10856160" cy="3875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100 companies produced more than 70% of the world’s greenhouse gas emissions between 1988 and 2017</a:t>
            </a:r>
            <a:endParaRPr lang="de-DE" sz="2000" b="0" strike="noStrike" spc="-1">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Guess who is on the list?</a:t>
            </a:r>
            <a:endParaRPr lang="de-DE" sz="2000" b="0" strike="noStrike" spc="-1">
              <a:solidFill>
                <a:srgbClr val="000000"/>
              </a:solidFill>
              <a:latin typeface="Arial"/>
            </a:endParaRPr>
          </a:p>
          <a:p>
            <a:pPr>
              <a:lnSpc>
                <a:spcPct val="100000"/>
              </a:lnSpc>
            </a:pPr>
            <a:endParaRPr lang="de-DE" sz="2000" b="0" strike="noStrike" spc="-1">
              <a:solidFill>
                <a:srgbClr val="000000"/>
              </a:solidFill>
              <a:latin typeface="Arial"/>
            </a:endParaRPr>
          </a:p>
        </p:txBody>
      </p:sp>
      <p:sp>
        <p:nvSpPr>
          <p:cNvPr id="253" name="CustomShape 3"/>
          <p:cNvSpPr/>
          <p:nvPr/>
        </p:nvSpPr>
        <p:spPr>
          <a:xfrm>
            <a:off x="270720" y="632268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https://www.theguardian.com/sustainable-business/2017/jul/10/100-fossil-fuel-companies-investors-responsible-71-global-emissions-cdp-study-climate-change</a:t>
            </a:r>
            <a:endParaRPr lang="de-DE" sz="900" b="0" strike="noStrike" spc="-1">
              <a:solidFill>
                <a:srgbClr val="000000"/>
              </a:solidFill>
              <a:latin typeface="Arial"/>
            </a:endParaRPr>
          </a:p>
        </p:txBody>
      </p:sp>
      <p:sp>
        <p:nvSpPr>
          <p:cNvPr id="25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Who Emits CO2?</a:t>
            </a:r>
            <a:endParaRPr lang="de-DE" sz="2200" b="0" strike="noStrike" spc="-1">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CustomShape 54"/>
          <p:cNvSpPr/>
          <p:nvPr/>
        </p:nvSpPr>
        <p:spPr>
          <a:xfrm>
            <a:off x="335520" y="764640"/>
            <a:ext cx="10743120" cy="49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dirty="0">
                <a:solidFill>
                  <a:srgbClr val="000000"/>
                </a:solidFill>
                <a:latin typeface="DejaVu Sans"/>
                <a:ea typeface="DejaVu Sans"/>
              </a:rPr>
              <a:t>How much waste do you produce in a week?</a:t>
            </a:r>
            <a:endParaRPr lang="de-DE" sz="2400" b="0" strike="noStrike" spc="-1" dirty="0">
              <a:solidFill>
                <a:srgbClr val="000000"/>
              </a:solidFill>
              <a:latin typeface="Arial"/>
            </a:endParaRPr>
          </a:p>
        </p:txBody>
      </p:sp>
      <p:sp>
        <p:nvSpPr>
          <p:cNvPr id="99" name="CustomShape 55"/>
          <p:cNvSpPr/>
          <p:nvPr/>
        </p:nvSpPr>
        <p:spPr>
          <a:xfrm>
            <a:off x="39456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dirty="0">
                <a:solidFill>
                  <a:srgbClr val="666666"/>
                </a:solidFill>
                <a:latin typeface="DejaVu Sans"/>
                <a:ea typeface="DejaVu Sans"/>
              </a:rPr>
              <a:t>Results E01</a:t>
            </a:r>
            <a:endParaRPr lang="de-DE" sz="2200" b="0" strike="noStrike" spc="-1" dirty="0">
              <a:solidFill>
                <a:srgbClr val="000000"/>
              </a:solidFill>
              <a:latin typeface="Arial"/>
            </a:endParaRPr>
          </a:p>
        </p:txBody>
      </p:sp>
      <p:pic>
        <p:nvPicPr>
          <p:cNvPr id="100" name="Grafik 2"/>
          <p:cNvPicPr/>
          <p:nvPr/>
        </p:nvPicPr>
        <p:blipFill>
          <a:blip r:embed="rId2"/>
          <a:srcRect r="1141" b="1360"/>
          <a:stretch/>
        </p:blipFill>
        <p:spPr>
          <a:xfrm>
            <a:off x="2794320" y="1259640"/>
            <a:ext cx="6771240" cy="5304960"/>
          </a:xfrm>
          <a:prstGeom prst="rect">
            <a:avLst/>
          </a:prstGeom>
          <a:ln w="0">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56" name="CustomShape 2"/>
          <p:cNvSpPr/>
          <p:nvPr/>
        </p:nvSpPr>
        <p:spPr>
          <a:xfrm>
            <a:off x="336240" y="1600920"/>
            <a:ext cx="10856160" cy="3875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100 companies produced more than 70% of the world’s greenhouse gas emissions between 1988 and 2017</a:t>
            </a:r>
            <a:endParaRPr lang="de-DE" sz="2000" b="0" strike="noStrike" spc="-1">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Guess who is on the list?</a:t>
            </a:r>
            <a:endParaRPr lang="de-DE" sz="2000" b="0" strike="noStrike" spc="-1">
              <a:solidFill>
                <a:srgbClr val="000000"/>
              </a:solidFill>
              <a:latin typeface="Arial"/>
            </a:endParaRPr>
          </a:p>
          <a:p>
            <a:pPr>
              <a:lnSpc>
                <a:spcPct val="100000"/>
              </a:lnSpc>
            </a:pPr>
            <a:endParaRPr lang="de-DE" sz="2000" b="0" strike="noStrike" spc="-1">
              <a:solidFill>
                <a:srgbClr val="000000"/>
              </a:solidFill>
              <a:latin typeface="Arial"/>
            </a:endParaRPr>
          </a:p>
        </p:txBody>
      </p:sp>
      <p:sp>
        <p:nvSpPr>
          <p:cNvPr id="257" name="CustomShape 3"/>
          <p:cNvSpPr/>
          <p:nvPr/>
        </p:nvSpPr>
        <p:spPr>
          <a:xfrm>
            <a:off x="270720" y="632268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https://www.theguardian.com/sustainable-business/2017/jul/10/100-fossil-fuel-companies-investors-responsible-71-global-emissions-cdp-study-climate-change</a:t>
            </a:r>
            <a:endParaRPr lang="de-DE" sz="900" b="0" strike="noStrike" spc="-1">
              <a:solidFill>
                <a:srgbClr val="000000"/>
              </a:solidFill>
              <a:latin typeface="Arial"/>
            </a:endParaRPr>
          </a:p>
        </p:txBody>
      </p:sp>
      <p:sp>
        <p:nvSpPr>
          <p:cNvPr id="258" name="CustomShape 4"/>
          <p:cNvSpPr/>
          <p:nvPr/>
        </p:nvSpPr>
        <p:spPr>
          <a:xfrm>
            <a:off x="3566160" y="3017520"/>
            <a:ext cx="5022720" cy="2736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China (Coal) → 14.32%</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Saudi Arabian Oil Company (Aramco) → 4.50%</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Gazprom OAO	→ 3.91%</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National Iranian Oil → 2.28%</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ExxonMobil Corp → 1.98%</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Coal India	→ 1.87%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Petroleos Mexicanos (Pemex) → 1.87%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Russia (Coal) → 1.86%</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Royal Dutch Shell PLC → 1.67%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China National Petroleum Corp (CNPC) → 1.56%</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1" strike="noStrike" spc="-1">
                <a:solidFill>
                  <a:srgbClr val="C9211E"/>
                </a:solidFill>
                <a:highlight>
                  <a:srgbClr val="FFFF00"/>
                </a:highlight>
                <a:latin typeface="DejaVu Sans"/>
                <a:ea typeface="DejaVu Sans"/>
              </a:rPr>
              <a:t> BP PLC → 1.53%</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highlight>
                  <a:srgbClr val="FFFF00"/>
                </a:highlight>
                <a:latin typeface="DejaVu Sans"/>
                <a:ea typeface="DejaVu Sans"/>
              </a:rPr>
              <a:t> Chevron Corp → 1.31%</a:t>
            </a:r>
            <a:endParaRPr lang="de-DE" sz="1400" b="0" strike="noStrike" spc="-1">
              <a:solidFill>
                <a:srgbClr val="000000"/>
              </a:solidFill>
              <a:latin typeface="Arial"/>
            </a:endParaRPr>
          </a:p>
        </p:txBody>
      </p:sp>
      <p:sp>
        <p:nvSpPr>
          <p:cNvPr id="259" name="CustomShape 5"/>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Who Emits CO2?</a:t>
            </a:r>
            <a:endParaRPr lang="de-DE" sz="2200" b="0" strike="noStrike" spc="-1">
              <a:solidFill>
                <a:srgbClr val="000000"/>
              </a:solidFill>
              <a:latin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61" name="CustomShape 2"/>
          <p:cNvSpPr/>
          <p:nvPr/>
        </p:nvSpPr>
        <p:spPr>
          <a:xfrm>
            <a:off x="336240" y="1600920"/>
            <a:ext cx="10856160" cy="3875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100 companies produced more than 70% of the world’s greenhouse gas emissions between 1988 and 2017</a:t>
            </a:r>
            <a:endParaRPr lang="de-DE" sz="2000" b="0" strike="noStrike" spc="-1">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Guess who is on the list?</a:t>
            </a:r>
            <a:endParaRPr lang="de-DE" sz="2000" b="0" strike="noStrike" spc="-1">
              <a:solidFill>
                <a:srgbClr val="000000"/>
              </a:solidFill>
              <a:latin typeface="Arial"/>
            </a:endParaRPr>
          </a:p>
          <a:p>
            <a:pPr>
              <a:lnSpc>
                <a:spcPct val="100000"/>
              </a:lnSpc>
            </a:pPr>
            <a:endParaRPr lang="de-DE" sz="2000" b="0" strike="noStrike" spc="-1">
              <a:solidFill>
                <a:srgbClr val="000000"/>
              </a:solidFill>
              <a:latin typeface="Arial"/>
            </a:endParaRPr>
          </a:p>
        </p:txBody>
      </p:sp>
      <p:sp>
        <p:nvSpPr>
          <p:cNvPr id="262" name="CustomShape 3"/>
          <p:cNvSpPr/>
          <p:nvPr/>
        </p:nvSpPr>
        <p:spPr>
          <a:xfrm>
            <a:off x="270720" y="632268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https://www.theguardian.com/sustainable-business/2017/jul/10/100-fossil-fuel-companies-investors-responsible-71-global-emissions-cdp-study-climate-change</a:t>
            </a:r>
            <a:endParaRPr lang="de-DE" sz="900" b="0" strike="noStrike" spc="-1">
              <a:solidFill>
                <a:srgbClr val="000000"/>
              </a:solidFill>
              <a:latin typeface="Arial"/>
            </a:endParaRPr>
          </a:p>
        </p:txBody>
      </p:sp>
      <p:sp>
        <p:nvSpPr>
          <p:cNvPr id="263" name="CustomShape 4"/>
          <p:cNvSpPr/>
          <p:nvPr/>
        </p:nvSpPr>
        <p:spPr>
          <a:xfrm>
            <a:off x="3566160" y="3017520"/>
            <a:ext cx="5022720" cy="2736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China (Coal) → 14.32%</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Saudi Arabian Oil Company (Aramco) → 4.50%</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Gazprom OAO	→ 3.91%</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National Iranian Oil → 2.28%</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ExxonMobil Corp → 1.98%</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Coal India	→ 1.87%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Petroleos Mexicanos (Pemex) → 1.87%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Russia (Coal) → 1.86%</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Royal Dutch Shell PLC → 1.67%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China National Petroleum Corp (CNPC) → 1.56%</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1" strike="noStrike" spc="-1">
                <a:solidFill>
                  <a:srgbClr val="C9211E"/>
                </a:solidFill>
                <a:highlight>
                  <a:srgbClr val="FFFF00"/>
                </a:highlight>
                <a:latin typeface="DejaVu Sans"/>
                <a:ea typeface="DejaVu Sans"/>
              </a:rPr>
              <a:t> BP PLC → 1.53%</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highlight>
                  <a:srgbClr val="FFFF00"/>
                </a:highlight>
                <a:latin typeface="DejaVu Sans"/>
                <a:ea typeface="DejaVu Sans"/>
              </a:rPr>
              <a:t> Chevron Corp → 1.31%</a:t>
            </a:r>
            <a:endParaRPr lang="de-DE" sz="1400" b="0" strike="noStrike" spc="-1">
              <a:solidFill>
                <a:srgbClr val="000000"/>
              </a:solidFill>
              <a:latin typeface="Arial"/>
            </a:endParaRPr>
          </a:p>
        </p:txBody>
      </p:sp>
      <p:sp>
        <p:nvSpPr>
          <p:cNvPr id="264" name="CustomShape 5"/>
          <p:cNvSpPr/>
          <p:nvPr/>
        </p:nvSpPr>
        <p:spPr>
          <a:xfrm>
            <a:off x="2743200" y="5760720"/>
            <a:ext cx="5388480" cy="85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400" b="0" u="sng" strike="noStrike" spc="-1">
                <a:solidFill>
                  <a:srgbClr val="000000"/>
                </a:solidFill>
                <a:uFillTx/>
                <a:latin typeface="DejaVu Sans"/>
                <a:ea typeface="DejaVu Sans"/>
              </a:rPr>
              <a:t>Blaming individuals and denying any responsibility → great strategy!</a:t>
            </a:r>
            <a:endParaRPr lang="de-DE" sz="1400" b="0" strike="noStrike" spc="-1">
              <a:solidFill>
                <a:srgbClr val="000000"/>
              </a:solidFill>
              <a:latin typeface="Arial"/>
            </a:endParaRPr>
          </a:p>
        </p:txBody>
      </p:sp>
      <p:sp>
        <p:nvSpPr>
          <p:cNvPr id="265" name="CustomShape 6"/>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Who Emits CO2?</a:t>
            </a:r>
            <a:endParaRPr lang="de-DE" sz="2200" b="0" strike="noStrike" spc="-1">
              <a:solidFill>
                <a:srgbClr val="000000"/>
              </a:solidFill>
              <a:latin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CustomShape 1"/>
          <p:cNvSpPr/>
          <p:nvPr/>
        </p:nvSpPr>
        <p:spPr>
          <a:xfrm>
            <a:off x="335520" y="4406760"/>
            <a:ext cx="10737000" cy="1346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How much Time do we Have left?</a:t>
            </a:r>
            <a:endParaRPr lang="de-DE" sz="3000" b="0" strike="noStrike" spc="-1">
              <a:solidFill>
                <a:srgbClr val="000000"/>
              </a:solidFill>
              <a:latin typeface="Arial"/>
            </a:endParaRPr>
          </a:p>
        </p:txBody>
      </p:sp>
      <p:sp>
        <p:nvSpPr>
          <p:cNvPr id="267" name="CustomShape 2"/>
          <p:cNvSpPr/>
          <p:nvPr/>
        </p:nvSpPr>
        <p:spPr>
          <a:xfrm>
            <a:off x="335520" y="2906640"/>
            <a:ext cx="10737000" cy="14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69"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pic>
        <p:nvPicPr>
          <p:cNvPr id="270" name="Grafik 234"/>
          <p:cNvPicPr/>
          <p:nvPr/>
        </p:nvPicPr>
        <p:blipFill>
          <a:blip r:embed="rId2"/>
          <a:stretch/>
        </p:blipFill>
        <p:spPr>
          <a:xfrm>
            <a:off x="1235880" y="1271160"/>
            <a:ext cx="9271800" cy="5213160"/>
          </a:xfrm>
          <a:prstGeom prst="rect">
            <a:avLst/>
          </a:prstGeom>
          <a:ln w="0">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72"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73" name="CustomShape 3"/>
          <p:cNvSpPr/>
          <p:nvPr/>
        </p:nvSpPr>
        <p:spPr>
          <a:xfrm>
            <a:off x="4206240" y="721800"/>
            <a:ext cx="1085040" cy="334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74" name="CustomShape 4"/>
          <p:cNvSpPr/>
          <p:nvPr/>
        </p:nvSpPr>
        <p:spPr>
          <a:xfrm>
            <a:off x="2377440" y="3056040"/>
            <a:ext cx="6665760" cy="1142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0" i="1" strike="noStrike" spc="-1">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lang="de-DE" sz="1800" b="0" strike="noStrike" spc="-1">
              <a:solidFill>
                <a:srgbClr val="000000"/>
              </a:solidFill>
              <a:latin typeface="Arial"/>
            </a:endParaRPr>
          </a:p>
        </p:txBody>
      </p:sp>
      <p:sp>
        <p:nvSpPr>
          <p:cNvPr id="275" name="CustomShape 5"/>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77"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We are experiencing a car crash in slow motion and instead of hitting the breaks we are flooring the gas pedal.</a:t>
            </a:r>
            <a:endParaRPr lang="de-DE" sz="1800" b="0" strike="noStrike" spc="-1">
              <a:solidFill>
                <a:srgbClr val="000000"/>
              </a:solidFill>
              <a:latin typeface="Arial"/>
            </a:endParaRPr>
          </a:p>
        </p:txBody>
      </p:sp>
      <p:sp>
        <p:nvSpPr>
          <p:cNvPr id="27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80"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81"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Average Surface Temperature</a:t>
            </a:r>
            <a:endParaRPr lang="de-DE" sz="2200" b="0" strike="noStrike" spc="-1">
              <a:solidFill>
                <a:srgbClr val="000000"/>
              </a:solidFill>
              <a:latin typeface="Arial"/>
            </a:endParaRPr>
          </a:p>
        </p:txBody>
      </p:sp>
      <p:sp>
        <p:nvSpPr>
          <p:cNvPr id="282" name="CustomShape 4"/>
          <p:cNvSpPr/>
          <p:nvPr/>
        </p:nvSpPr>
        <p:spPr>
          <a:xfrm>
            <a:off x="263520" y="6492240"/>
            <a:ext cx="777312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Efbrazil – https://commons.wikimedia.org/wiki/File:Global_Temperature_And_Forces.svg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283" name="Grafik 247"/>
          <p:cNvPicPr/>
          <p:nvPr/>
        </p:nvPicPr>
        <p:blipFill>
          <a:blip r:embed="rId3"/>
          <a:stretch/>
        </p:blipFill>
        <p:spPr>
          <a:xfrm>
            <a:off x="2651760" y="1686600"/>
            <a:ext cx="6118560" cy="4797720"/>
          </a:xfrm>
          <a:prstGeom prst="rect">
            <a:avLst/>
          </a:prstGeom>
          <a:ln w="0">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85"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u="sng" strike="noStrike" spc="-1">
                <a:solidFill>
                  <a:srgbClr val="0000FF"/>
                </a:solidFill>
                <a:uFillTx/>
                <a:latin typeface="DejaVu Sans"/>
                <a:ea typeface="DejaVu Sans"/>
                <a:hlinkClick r:id="rId2"/>
              </a:rPr>
              <a:t>Link</a:t>
            </a:r>
            <a:endParaRPr lang="de-DE" sz="1800" b="0" strike="noStrike" spc="-1">
              <a:solidFill>
                <a:srgbClr val="000000"/>
              </a:solidFill>
              <a:latin typeface="Arial"/>
            </a:endParaRPr>
          </a:p>
        </p:txBody>
      </p:sp>
      <p:sp>
        <p:nvSpPr>
          <p:cNvPr id="286"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Hanover on the Côte d'Azur (South of France)</a:t>
            </a:r>
            <a:endParaRPr lang="de-DE" sz="2200" b="0" strike="noStrike" spc="-1">
              <a:solidFill>
                <a:srgbClr val="000000"/>
              </a:solidFill>
              <a:latin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88"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89"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90" name="CustomShape 4"/>
          <p:cNvSpPr/>
          <p:nvPr/>
        </p:nvSpPr>
        <p:spPr>
          <a:xfrm>
            <a:off x="263520" y="6492240"/>
            <a:ext cx="106106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Hannah Ritchie and Max Roser, adapted for svg and smartphone by Eric Fisk – https://commons.wikimedia.org/wiki/File:Greenhouse_gas_emission_scenarios_01.svg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291" name="Grafik 255"/>
          <p:cNvPicPr/>
          <p:nvPr/>
        </p:nvPicPr>
        <p:blipFill>
          <a:blip r:embed="rId3"/>
          <a:srcRect t="8760"/>
          <a:stretch/>
        </p:blipFill>
        <p:spPr>
          <a:xfrm>
            <a:off x="2710440" y="1643400"/>
            <a:ext cx="6243480" cy="4841640"/>
          </a:xfrm>
          <a:prstGeom prst="rect">
            <a:avLst/>
          </a:prstGeom>
          <a:ln w="0">
            <a:noFill/>
          </a:ln>
        </p:spPr>
      </p:pic>
      <p:sp>
        <p:nvSpPr>
          <p:cNvPr id="292" name="CustomShape 5"/>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GHG Emission Pathways (2019)</a:t>
            </a:r>
            <a:endParaRPr lang="de-DE" sz="2200" b="0" strike="noStrike" spc="-1">
              <a:solidFill>
                <a:srgbClr val="000000"/>
              </a:solidFill>
              <a:latin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94"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95" name="CustomShape 3"/>
          <p:cNvSpPr/>
          <p:nvPr/>
        </p:nvSpPr>
        <p:spPr>
          <a:xfrm>
            <a:off x="4206240" y="721800"/>
            <a:ext cx="1085040" cy="334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96" name="CustomShape 4"/>
          <p:cNvSpPr/>
          <p:nvPr/>
        </p:nvSpPr>
        <p:spPr>
          <a:xfrm>
            <a:off x="2377440" y="3056040"/>
            <a:ext cx="6665760" cy="1142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0" i="1" strike="noStrike" spc="-1">
                <a:solidFill>
                  <a:srgbClr val="000000"/>
                </a:solidFill>
                <a:latin typeface="DejaVu Sans"/>
                <a:ea typeface="DejaVu Sans"/>
              </a:rPr>
              <a:t>“If we can keep warming below </a:t>
            </a:r>
            <a:r>
              <a:rPr lang="en-US" sz="1800" b="1" i="1" strike="noStrike" spc="-1">
                <a:solidFill>
                  <a:srgbClr val="000000"/>
                </a:solidFill>
                <a:latin typeface="DejaVu Sans"/>
                <a:ea typeface="DejaVu Sans"/>
              </a:rPr>
              <a:t>3°C</a:t>
            </a:r>
            <a:r>
              <a:rPr lang="en-US" sz="1800" b="0" i="1" strike="noStrike" spc="-1">
                <a:solidFill>
                  <a:srgbClr val="000000"/>
                </a:solidFill>
                <a:latin typeface="DejaVu Sans"/>
                <a:ea typeface="DejaVu Sans"/>
              </a:rPr>
              <a:t> we likely remain within our adaptive capacity as a civilization, but at </a:t>
            </a:r>
            <a:r>
              <a:rPr lang="en-US" sz="1800" b="1" i="1" strike="noStrike" spc="-1">
                <a:solidFill>
                  <a:srgbClr val="000000"/>
                </a:solidFill>
                <a:latin typeface="DejaVu Sans"/>
                <a:ea typeface="DejaVu Sans"/>
              </a:rPr>
              <a:t>2.7°C</a:t>
            </a:r>
            <a:r>
              <a:rPr lang="en-US" sz="1800" b="0" i="1" strike="noStrike" spc="-1">
                <a:solidFill>
                  <a:srgbClr val="000000"/>
                </a:solidFill>
                <a:latin typeface="DejaVu Sans"/>
                <a:ea typeface="DejaVu Sans"/>
              </a:rPr>
              <a:t> warming we would experience </a:t>
            </a:r>
            <a:r>
              <a:rPr lang="en-US" sz="1800" b="0" i="1" u="sng" strike="noStrike" spc="-1">
                <a:solidFill>
                  <a:srgbClr val="000000"/>
                </a:solidFill>
                <a:uFillTx/>
                <a:latin typeface="DejaVu Sans"/>
                <a:ea typeface="DejaVu Sans"/>
              </a:rPr>
              <a:t>great hardship</a:t>
            </a:r>
            <a:r>
              <a:rPr lang="en-US" sz="1800" b="0" i="1" strike="noStrike" spc="-1">
                <a:solidFill>
                  <a:srgbClr val="000000"/>
                </a:solidFill>
                <a:latin typeface="DejaVu Sans"/>
                <a:ea typeface="DejaVu Sans"/>
              </a:rPr>
              <a:t>.” - Prof. Michael Mann</a:t>
            </a:r>
            <a:endParaRPr lang="de-DE" sz="1800" b="0" strike="noStrike" spc="-1">
              <a:solidFill>
                <a:srgbClr val="000000"/>
              </a:solidFill>
              <a:latin typeface="Arial"/>
            </a:endParaRPr>
          </a:p>
        </p:txBody>
      </p:sp>
      <p:sp>
        <p:nvSpPr>
          <p:cNvPr id="297" name="CustomShape 5"/>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98" name="CustomShape 6"/>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a:t>
            </a:r>
            <a:endParaRPr lang="de-DE" sz="2200" b="0" strike="noStrike" spc="-1">
              <a:solidFill>
                <a:srgbClr val="000000"/>
              </a:solidFill>
              <a:latin typeface="Arial"/>
            </a:endParaRPr>
          </a:p>
        </p:txBody>
      </p:sp>
      <p:pic>
        <p:nvPicPr>
          <p:cNvPr id="299" name="Grafik 263"/>
          <p:cNvPicPr/>
          <p:nvPr/>
        </p:nvPicPr>
        <p:blipFill>
          <a:blip r:embed="rId2"/>
          <a:stretch/>
        </p:blipFill>
        <p:spPr>
          <a:xfrm>
            <a:off x="7406640" y="4208400"/>
            <a:ext cx="3837600" cy="2555280"/>
          </a:xfrm>
          <a:prstGeom prst="rect">
            <a:avLst/>
          </a:prstGeom>
          <a:ln w="0">
            <a:noFill/>
          </a:ln>
        </p:spPr>
      </p:pic>
      <p:sp>
        <p:nvSpPr>
          <p:cNvPr id="300" name="CustomShape 7"/>
          <p:cNvSpPr/>
          <p:nvPr/>
        </p:nvSpPr>
        <p:spPr>
          <a:xfrm>
            <a:off x="263520" y="6492240"/>
            <a:ext cx="777312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Tim Dennell – https://www.flickr.com/photos/shefftim/51662049870/ – </a:t>
            </a:r>
            <a:r>
              <a:rPr lang="en-US" sz="900" b="0" u="sng" strike="noStrike" spc="-1">
                <a:solidFill>
                  <a:srgbClr val="0000FF"/>
                </a:solidFill>
                <a:uFillTx/>
                <a:latin typeface="Roboto"/>
                <a:ea typeface="Roboto"/>
                <a:hlinkClick r:id="rId3"/>
              </a:rPr>
              <a:t>CC BY-NC 2.0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CustomShape 56"/>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02" name="CustomShape 57"/>
          <p:cNvSpPr/>
          <p:nvPr/>
        </p:nvSpPr>
        <p:spPr>
          <a:xfrm>
            <a:off x="865440" y="2859120"/>
            <a:ext cx="9917280" cy="1869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ctr">
            <a:noAutofit/>
          </a:bodyPr>
          <a:lstStyle/>
          <a:p>
            <a:pPr marL="360" algn="ctr">
              <a:lnSpc>
                <a:spcPct val="100000"/>
              </a:lnSpc>
              <a:spcBef>
                <a:spcPts val="360"/>
              </a:spcBef>
            </a:pPr>
            <a:r>
              <a:rPr lang="en-US" sz="2800" b="1" strike="noStrike" spc="-1">
                <a:solidFill>
                  <a:srgbClr val="000000"/>
                </a:solidFill>
                <a:latin typeface="DejaVu Sans"/>
                <a:ea typeface="DejaVu Sans"/>
              </a:rPr>
              <a:t>So we just reduce our CO2 footprint and we are good?</a:t>
            </a:r>
            <a:endParaRPr lang="de-DE" sz="2800" b="0" strike="noStrike" spc="-1">
              <a:solidFill>
                <a:srgbClr val="000000"/>
              </a:solidFill>
              <a:latin typeface="Arial"/>
            </a:endParaRPr>
          </a:p>
        </p:txBody>
      </p:sp>
      <p:sp>
        <p:nvSpPr>
          <p:cNvPr id="103" name="CustomShape 58"/>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Problem already solved?</a:t>
            </a:r>
            <a:endParaRPr lang="de-DE" sz="2200" b="0" strike="noStrike" spc="-1">
              <a:solidFill>
                <a:srgbClr val="000000"/>
              </a:solidFill>
              <a:latin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02"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1-in-50 year extreme heat waves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0°C → once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1°C (current) → 4.8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2°C → 13.9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3°C → 27.4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4°C → 39.2 times every 50 years</a:t>
            </a:r>
            <a:endParaRPr lang="de-DE" sz="1800" b="0" strike="noStrike" spc="-1">
              <a:solidFill>
                <a:srgbClr val="000000"/>
              </a:solidFill>
              <a:latin typeface="Arial"/>
            </a:endParaRPr>
          </a:p>
        </p:txBody>
      </p:sp>
      <p:sp>
        <p:nvSpPr>
          <p:cNvPr id="30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0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a:t>
            </a:r>
            <a:endParaRPr lang="de-DE" sz="2200" b="0" strike="noStrike" spc="-1">
              <a:solidFill>
                <a:srgbClr val="000000"/>
              </a:solidFill>
              <a:latin typeface="Arial"/>
            </a:endParaRPr>
          </a:p>
        </p:txBody>
      </p:sp>
      <p:sp>
        <p:nvSpPr>
          <p:cNvPr id="305" name="CustomShape 5"/>
          <p:cNvSpPr/>
          <p:nvPr/>
        </p:nvSpPr>
        <p:spPr>
          <a:xfrm>
            <a:off x="263520" y="6311160"/>
            <a:ext cx="1061064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lang="de-DE" sz="900" b="0" strike="noStrike" spc="-1">
              <a:solidFill>
                <a:srgbClr val="000000"/>
              </a:solidFill>
              <a:latin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07"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1-in-50 year extreme heat waves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0°C → once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1°C (current) → 4.8 times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2°C → 13.9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3°C → 27.4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4°C → 39.2 times every 50 years</a:t>
            </a:r>
            <a:endParaRPr lang="de-DE" sz="1800" b="0" strike="noStrike" spc="-1">
              <a:solidFill>
                <a:srgbClr val="000000"/>
              </a:solidFill>
              <a:latin typeface="Arial"/>
            </a:endParaRPr>
          </a:p>
        </p:txBody>
      </p:sp>
      <p:sp>
        <p:nvSpPr>
          <p:cNvPr id="30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09"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a:t>
            </a:r>
            <a:endParaRPr lang="de-DE" sz="2200" b="0" strike="noStrike" spc="-1">
              <a:solidFill>
                <a:srgbClr val="000000"/>
              </a:solidFill>
              <a:latin typeface="Arial"/>
            </a:endParaRPr>
          </a:p>
        </p:txBody>
      </p:sp>
      <p:sp>
        <p:nvSpPr>
          <p:cNvPr id="310" name="CustomShape 5"/>
          <p:cNvSpPr/>
          <p:nvPr/>
        </p:nvSpPr>
        <p:spPr>
          <a:xfrm>
            <a:off x="263520" y="6311160"/>
            <a:ext cx="1061064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lang="de-DE" sz="900" b="0" strike="noStrike" spc="-1">
              <a:solidFill>
                <a:srgbClr val="000000"/>
              </a:solidFill>
              <a:latin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12"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1-in-50 year extreme heat waves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0°C → once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1°C (current) → 4.8 times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2°C → 13.9 times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3°C → 27.4 times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4°C → 39.2 times every 50 years</a:t>
            </a:r>
            <a:endParaRPr lang="de-DE" sz="1800" b="0" strike="noStrike" spc="-1">
              <a:solidFill>
                <a:srgbClr val="000000"/>
              </a:solidFill>
              <a:latin typeface="Arial"/>
            </a:endParaRPr>
          </a:p>
        </p:txBody>
      </p:sp>
      <p:sp>
        <p:nvSpPr>
          <p:cNvPr id="31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1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a:t>
            </a:r>
            <a:endParaRPr lang="de-DE" sz="2200" b="0" strike="noStrike" spc="-1">
              <a:solidFill>
                <a:srgbClr val="000000"/>
              </a:solidFill>
              <a:latin typeface="Arial"/>
            </a:endParaRPr>
          </a:p>
        </p:txBody>
      </p:sp>
      <p:sp>
        <p:nvSpPr>
          <p:cNvPr id="315" name="CustomShape 5"/>
          <p:cNvSpPr/>
          <p:nvPr/>
        </p:nvSpPr>
        <p:spPr>
          <a:xfrm>
            <a:off x="263520" y="6311160"/>
            <a:ext cx="1061064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lang="de-DE" sz="900" b="0" strike="noStrike" spc="-1">
              <a:solidFill>
                <a:srgbClr val="000000"/>
              </a:solidFill>
              <a:latin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17"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January 2020 was Sydney’s hottest January on record → 04.01.2020 - 50°C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Number of days hotter than 35°C based on 3°C global warming (compared to now):</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Sydney → 11 days/year instead of 3.1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Melbourne → 24 days/year instead of 11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Darwin → </a:t>
            </a:r>
            <a:r>
              <a:rPr lang="en-US" sz="1800" b="1" u="sng" strike="noStrike" spc="-1">
                <a:solidFill>
                  <a:srgbClr val="FFFFFF"/>
                </a:solidFill>
                <a:uFillTx/>
                <a:latin typeface="DejaVu Sans"/>
                <a:ea typeface="DejaVu Sans"/>
              </a:rPr>
              <a:t>265</a:t>
            </a:r>
            <a:r>
              <a:rPr lang="en-US" sz="1800" b="0" strike="noStrike" spc="-1">
                <a:solidFill>
                  <a:srgbClr val="FFFFFF"/>
                </a:solidFill>
                <a:latin typeface="DejaVu Sans"/>
                <a:ea typeface="DejaVu Sans"/>
              </a:rPr>
              <a:t> days/year instead of 11 days/year</a:t>
            </a:r>
            <a:endParaRPr lang="de-DE" sz="1800" b="0" strike="noStrike" spc="-1">
              <a:solidFill>
                <a:srgbClr val="000000"/>
              </a:solidFill>
              <a:latin typeface="Arial"/>
            </a:endParaRPr>
          </a:p>
        </p:txBody>
      </p:sp>
      <p:sp>
        <p:nvSpPr>
          <p:cNvPr id="31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19"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 (Australia)</a:t>
            </a:r>
            <a:endParaRPr lang="de-DE" sz="2200" b="0" strike="noStrike" spc="-1">
              <a:solidFill>
                <a:srgbClr val="000000"/>
              </a:solidFill>
              <a:latin typeface="Arial"/>
            </a:endParaRPr>
          </a:p>
        </p:txBody>
      </p:sp>
      <p:sp>
        <p:nvSpPr>
          <p:cNvPr id="320" name="CustomShape 5"/>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https://www.smh.com.au/national/what-will-happen-to-our-cities-and-beaches-at-3-degrees-of-warming-20210331-p57fhj.html</a:t>
            </a:r>
            <a:endParaRPr lang="de-DE" sz="900" b="0" strike="noStrike" spc="-1">
              <a:solidFill>
                <a:srgbClr val="000000"/>
              </a:solidFill>
              <a:latin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22"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January 2020 was Sydney’s hottest January on record → 04.01.2020 - 50°C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Number of days hotter than 35°C based on 3°C global warming (compared to now):</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Sydney → 11 days/year instead of 3.1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Melbourne → 24 days/year instead of 11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Darwin → </a:t>
            </a:r>
            <a:r>
              <a:rPr lang="en-US" sz="1800" b="1" u="sng" strike="noStrike" spc="-1">
                <a:solidFill>
                  <a:srgbClr val="FFFFFF"/>
                </a:solidFill>
                <a:uFillTx/>
                <a:latin typeface="DejaVu Sans"/>
                <a:ea typeface="DejaVu Sans"/>
              </a:rPr>
              <a:t>265</a:t>
            </a:r>
            <a:r>
              <a:rPr lang="en-US" sz="1800" b="0" strike="noStrike" spc="-1">
                <a:solidFill>
                  <a:srgbClr val="FFFFFF"/>
                </a:solidFill>
                <a:latin typeface="DejaVu Sans"/>
                <a:ea typeface="DejaVu Sans"/>
              </a:rPr>
              <a:t> days/year instead of 11 days/year</a:t>
            </a:r>
            <a:endParaRPr lang="de-DE" sz="1800" b="0" strike="noStrike" spc="-1">
              <a:solidFill>
                <a:srgbClr val="000000"/>
              </a:solidFill>
              <a:latin typeface="Arial"/>
            </a:endParaRPr>
          </a:p>
        </p:txBody>
      </p:sp>
      <p:sp>
        <p:nvSpPr>
          <p:cNvPr id="32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2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 (Australia)</a:t>
            </a:r>
            <a:endParaRPr lang="de-DE" sz="2200" b="0" strike="noStrike" spc="-1">
              <a:solidFill>
                <a:srgbClr val="000000"/>
              </a:solidFill>
              <a:latin typeface="Arial"/>
            </a:endParaRPr>
          </a:p>
        </p:txBody>
      </p:sp>
      <p:sp>
        <p:nvSpPr>
          <p:cNvPr id="325" name="CustomShape 5"/>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https://www.smh.com.au/national/what-will-happen-to-our-cities-and-beaches-at-3-degrees-of-warming-20210331-p57fhj.html</a:t>
            </a:r>
            <a:endParaRPr lang="de-DE" sz="900" b="0" strike="noStrike" spc="-1">
              <a:solidFill>
                <a:srgbClr val="000000"/>
              </a:solidFill>
              <a:latin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27"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January 2020 was Sydney’s hottest January on record → 04.01.2020 - 50°C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Number of days hotter than 35°C based on 3°C global warming (compared to now):</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Sydney → 11 days/year instead of 3.1 days/year</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Melbourne → 24 days/year instead of 11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Darwin → </a:t>
            </a:r>
            <a:r>
              <a:rPr lang="en-US" sz="1800" b="1" u="sng" strike="noStrike" spc="-1">
                <a:solidFill>
                  <a:srgbClr val="FFFFFF"/>
                </a:solidFill>
                <a:uFillTx/>
                <a:latin typeface="DejaVu Sans"/>
                <a:ea typeface="DejaVu Sans"/>
              </a:rPr>
              <a:t>265</a:t>
            </a:r>
            <a:r>
              <a:rPr lang="en-US" sz="1800" b="0" strike="noStrike" spc="-1">
                <a:solidFill>
                  <a:srgbClr val="FFFFFF"/>
                </a:solidFill>
                <a:latin typeface="DejaVu Sans"/>
                <a:ea typeface="DejaVu Sans"/>
              </a:rPr>
              <a:t> days/year instead of 11 days/year</a:t>
            </a:r>
            <a:endParaRPr lang="de-DE" sz="1800" b="0" strike="noStrike" spc="-1">
              <a:solidFill>
                <a:srgbClr val="000000"/>
              </a:solidFill>
              <a:latin typeface="Arial"/>
            </a:endParaRPr>
          </a:p>
        </p:txBody>
      </p:sp>
      <p:sp>
        <p:nvSpPr>
          <p:cNvPr id="32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29"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 (Australia)</a:t>
            </a:r>
            <a:endParaRPr lang="de-DE" sz="2200" b="0" strike="noStrike" spc="-1">
              <a:solidFill>
                <a:srgbClr val="000000"/>
              </a:solidFill>
              <a:latin typeface="Arial"/>
            </a:endParaRPr>
          </a:p>
        </p:txBody>
      </p:sp>
      <p:sp>
        <p:nvSpPr>
          <p:cNvPr id="330" name="CustomShape 5"/>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https://www.smh.com.au/national/what-will-happen-to-our-cities-and-beaches-at-3-degrees-of-warming-20210331-p57fhj.html</a:t>
            </a:r>
            <a:endParaRPr lang="de-DE" sz="900" b="0" strike="noStrike" spc="-1">
              <a:solidFill>
                <a:srgbClr val="000000"/>
              </a:solidFill>
              <a:latin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32"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January 2020 was Sydney’s hottest January on record → 04.01.2020 - 50°C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Number of days hotter than 35°C based on 3°C global warming (compared to now):</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Sydney → 11 days/year instead of 3.1 days/year</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Melbourne → 24 days/year instead of 11 days/year</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Darwin → </a:t>
            </a:r>
            <a:r>
              <a:rPr lang="en-US" sz="1800" b="1" u="sng" strike="noStrike" spc="-1">
                <a:solidFill>
                  <a:srgbClr val="000000"/>
                </a:solidFill>
                <a:uFillTx/>
                <a:latin typeface="DejaVu Sans"/>
                <a:ea typeface="DejaVu Sans"/>
              </a:rPr>
              <a:t>265</a:t>
            </a:r>
            <a:r>
              <a:rPr lang="en-US" sz="1800" b="0" strike="noStrike" spc="-1">
                <a:solidFill>
                  <a:srgbClr val="000000"/>
                </a:solidFill>
                <a:latin typeface="DejaVu Sans"/>
                <a:ea typeface="DejaVu Sans"/>
              </a:rPr>
              <a:t> days/year instead of 11 days/year</a:t>
            </a:r>
            <a:endParaRPr lang="de-DE" sz="1800" b="0" strike="noStrike" spc="-1">
              <a:solidFill>
                <a:srgbClr val="000000"/>
              </a:solidFill>
              <a:latin typeface="Arial"/>
            </a:endParaRPr>
          </a:p>
        </p:txBody>
      </p:sp>
      <p:sp>
        <p:nvSpPr>
          <p:cNvPr id="33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3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 (Australia)</a:t>
            </a:r>
            <a:endParaRPr lang="de-DE" sz="2200" b="0" strike="noStrike" spc="-1">
              <a:solidFill>
                <a:srgbClr val="000000"/>
              </a:solidFill>
              <a:latin typeface="Arial"/>
            </a:endParaRPr>
          </a:p>
        </p:txBody>
      </p:sp>
      <p:sp>
        <p:nvSpPr>
          <p:cNvPr id="335" name="CustomShape 5"/>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https://www.smh.com.au/national/what-will-happen-to-our-cities-and-beaches-at-3-degrees-of-warming-20210331-p57fhj.html</a:t>
            </a:r>
            <a:endParaRPr lang="de-DE" sz="900" b="0" strike="noStrike" spc="-1">
              <a:solidFill>
                <a:srgbClr val="000000"/>
              </a:solidFill>
              <a:latin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3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3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Biodiversity (Coral Reef Example)</a:t>
            </a:r>
            <a:endParaRPr lang="de-DE" sz="2200" b="0" strike="noStrike" spc="-1">
              <a:solidFill>
                <a:srgbClr val="000000"/>
              </a:solidFill>
              <a:latin typeface="Arial"/>
            </a:endParaRPr>
          </a:p>
        </p:txBody>
      </p:sp>
      <p:sp>
        <p:nvSpPr>
          <p:cNvPr id="339"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https://www.ipcc.ch/sr15/chapter/spm/</a:t>
            </a:r>
            <a:endParaRPr lang="de-DE" sz="900" b="0" strike="noStrike" spc="-1">
              <a:solidFill>
                <a:srgbClr val="000000"/>
              </a:solidFill>
              <a:latin typeface="Arial"/>
            </a:endParaRPr>
          </a:p>
        </p:txBody>
      </p:sp>
      <p:sp>
        <p:nvSpPr>
          <p:cNvPr id="340"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1.5°C → 70 to 90% of coral reefs will die off worldwide</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2.0°C → 99% of coral reefs will die off worldwide</a:t>
            </a:r>
            <a:endParaRPr lang="de-DE" sz="1800" b="0" strike="noStrike" spc="-1">
              <a:solidFill>
                <a:srgbClr val="000000"/>
              </a:solidFill>
              <a:latin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4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4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44"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https://www.globalcitizen.org/en/content/the-difference-in-global-warming-levels-explained</a:t>
            </a:r>
            <a:endParaRPr lang="de-DE" sz="900" b="0" strike="noStrike" spc="-1">
              <a:solidFill>
                <a:srgbClr val="000000"/>
              </a:solidFill>
              <a:latin typeface="Arial"/>
            </a:endParaRPr>
          </a:p>
        </p:txBody>
      </p:sp>
      <p:sp>
        <p:nvSpPr>
          <p:cNvPr id="345"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1.5°C → 17% of land will face extreme rainfall and average rainfall will increase by 2%</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2°C →  36% of land to extreme rainfall and cause average rainfall to rise 4%</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	→ Half a degree of warming would double the effects</a:t>
            </a:r>
            <a:endParaRPr lang="de-DE" sz="1800" b="0" strike="noStrike" spc="-1">
              <a:solidFill>
                <a:srgbClr val="000000"/>
              </a:solidFill>
              <a:latin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4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4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49"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https://www.globalcitizen.org/en/content/the-difference-in-global-warming-levels-explained</a:t>
            </a:r>
            <a:endParaRPr lang="de-DE" sz="900" b="0" strike="noStrike" spc="-1">
              <a:solidFill>
                <a:srgbClr val="000000"/>
              </a:solidFill>
              <a:latin typeface="Arial"/>
            </a:endParaRPr>
          </a:p>
        </p:txBody>
      </p:sp>
      <p:sp>
        <p:nvSpPr>
          <p:cNvPr id="350"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1.5°C → 17% of land will face extreme rainfall and average rainfall will increase by 2%</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2.0°C →  36% of land to extreme rainfall and cause average rainfall to rise 4%</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 Half a degree of warming would double the effects</a:t>
            </a:r>
            <a:endParaRPr lang="de-DE" sz="1800" b="0" strike="noStrike" spc="-1">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CustomShape 59"/>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05" name="CustomShape 60"/>
          <p:cNvSpPr/>
          <p:nvPr/>
        </p:nvSpPr>
        <p:spPr>
          <a:xfrm>
            <a:off x="263520" y="6411600"/>
            <a:ext cx="64659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https://blogs.microsoft.com/blog/2020/01/16/microsoft-will-be-carbon-negative-by-2030/</a:t>
            </a:r>
            <a:endParaRPr lang="de-DE" sz="900" b="0" strike="noStrike" spc="-1">
              <a:solidFill>
                <a:srgbClr val="000000"/>
              </a:solidFill>
              <a:latin typeface="Arial"/>
            </a:endParaRPr>
          </a:p>
        </p:txBody>
      </p:sp>
      <p:sp>
        <p:nvSpPr>
          <p:cNvPr id="106" name="CustomShape 61"/>
          <p:cNvSpPr/>
          <p:nvPr/>
        </p:nvSpPr>
        <p:spPr>
          <a:xfrm>
            <a:off x="865440" y="1828800"/>
            <a:ext cx="9917280" cy="2899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ctr">
            <a:noAutofit/>
          </a:bodyPr>
          <a:lstStyle/>
          <a:p>
            <a:pPr marL="360" algn="ctr">
              <a:lnSpc>
                <a:spcPct val="100000"/>
              </a:lnSpc>
              <a:spcBef>
                <a:spcPts val="360"/>
              </a:spcBef>
            </a:pPr>
            <a:r>
              <a:rPr lang="en-US" sz="2800" b="0" strike="noStrike" spc="-1">
                <a:solidFill>
                  <a:srgbClr val="000000"/>
                </a:solidFill>
                <a:latin typeface="DejaVu Sans"/>
                <a:ea typeface="DejaVu Sans"/>
              </a:rPr>
              <a:t>“By 2030 Microsoft will be carbon negative, and by 2050 Microsoft will remove from the environment all the carbon the company has emitted either directly or by electrical consumption since it was founded in 1975.”</a:t>
            </a:r>
            <a:endParaRPr lang="de-DE" sz="2800" b="0" strike="noStrike" spc="-1">
              <a:solidFill>
                <a:srgbClr val="000000"/>
              </a:solidFill>
              <a:latin typeface="Arial"/>
            </a:endParaRPr>
          </a:p>
        </p:txBody>
      </p:sp>
      <p:sp>
        <p:nvSpPr>
          <p:cNvPr id="107" name="CustomShape 62"/>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Microsoft will be Carbon Negative by 2030</a:t>
            </a:r>
            <a:endParaRPr lang="de-DE" sz="2200" b="0" strike="noStrike" spc="-1">
              <a:solidFill>
                <a:srgbClr val="000000"/>
              </a:solidFill>
              <a:latin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5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5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54"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55"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Average drought length (</a:t>
            </a:r>
            <a:r>
              <a:rPr lang="en-US" sz="1800" b="0" u="sng" strike="noStrike" spc="-1">
                <a:solidFill>
                  <a:srgbClr val="000000"/>
                </a:solidFill>
                <a:uFillTx/>
                <a:latin typeface="DejaVu Sans"/>
                <a:ea typeface="DejaVu Sans"/>
              </a:rPr>
              <a:t>globally</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2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4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3.0°C → 10 months</a:t>
            </a:r>
            <a:endParaRPr lang="de-DE" sz="1800" b="0" strike="noStrike" spc="-1">
              <a:solidFill>
                <a:srgbClr val="000000"/>
              </a:solidFill>
              <a:latin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5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5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59"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60" name="CustomShape 5"/>
          <p:cNvSpPr/>
          <p:nvPr/>
        </p:nvSpPr>
        <p:spPr>
          <a:xfrm>
            <a:off x="335520" y="1268280"/>
            <a:ext cx="468756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Average drought length (</a:t>
            </a:r>
            <a:r>
              <a:rPr lang="en-US" sz="1800" b="0" u="sng" strike="noStrike" spc="-1">
                <a:solidFill>
                  <a:srgbClr val="000000"/>
                </a:solidFill>
                <a:uFillTx/>
                <a:latin typeface="DejaVu Sans"/>
                <a:ea typeface="DejaVu Sans"/>
              </a:rPr>
              <a:t>Europe</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Eastern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2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4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8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Northern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0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0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1 month</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Southern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3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6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12 months</a:t>
            </a:r>
            <a:endParaRPr lang="de-DE" sz="1800" b="0" strike="noStrike" spc="-1">
              <a:solidFill>
                <a:srgbClr val="000000"/>
              </a:solidFill>
              <a:latin typeface="Arial"/>
            </a:endParaRPr>
          </a:p>
        </p:txBody>
      </p:sp>
      <p:sp>
        <p:nvSpPr>
          <p:cNvPr id="361" name="CustomShape 6"/>
          <p:cNvSpPr/>
          <p:nvPr/>
        </p:nvSpPr>
        <p:spPr>
          <a:xfrm>
            <a:off x="4937760" y="1460160"/>
            <a:ext cx="441108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Western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1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2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4 months</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Extreme case → North Africa:</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1.5°C → 7 months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2.0°C → 20 months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3.0°C → </a:t>
            </a:r>
            <a:r>
              <a:rPr lang="en-US" sz="1800" b="1" strike="noStrike" spc="-1">
                <a:solidFill>
                  <a:srgbClr val="FFFFFF"/>
                </a:solidFill>
                <a:latin typeface="DejaVu Sans"/>
                <a:ea typeface="DejaVu Sans"/>
              </a:rPr>
              <a:t>60 months</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63"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64"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65"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66" name="CustomShape 5"/>
          <p:cNvSpPr/>
          <p:nvPr/>
        </p:nvSpPr>
        <p:spPr>
          <a:xfrm>
            <a:off x="335520" y="1268280"/>
            <a:ext cx="468756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Average drought length (</a:t>
            </a:r>
            <a:r>
              <a:rPr lang="en-US" sz="1800" b="0" u="sng" strike="noStrike" spc="-1">
                <a:solidFill>
                  <a:srgbClr val="000000"/>
                </a:solidFill>
                <a:uFillTx/>
                <a:latin typeface="DejaVu Sans"/>
                <a:ea typeface="DejaVu Sans"/>
              </a:rPr>
              <a:t>Europe</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Eastern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2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4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8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Northern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0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0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1 month</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Southern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3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6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12 months</a:t>
            </a:r>
            <a:endParaRPr lang="de-DE" sz="1800" b="0" strike="noStrike" spc="-1">
              <a:solidFill>
                <a:srgbClr val="000000"/>
              </a:solidFill>
              <a:latin typeface="Arial"/>
            </a:endParaRPr>
          </a:p>
        </p:txBody>
      </p:sp>
      <p:sp>
        <p:nvSpPr>
          <p:cNvPr id="367" name="CustomShape 6"/>
          <p:cNvSpPr/>
          <p:nvPr/>
        </p:nvSpPr>
        <p:spPr>
          <a:xfrm>
            <a:off x="4937760" y="1460160"/>
            <a:ext cx="441108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Western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1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2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4 months</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Extreme case → North Africa:</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7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20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3.0°C → </a:t>
            </a:r>
            <a:r>
              <a:rPr lang="en-US" sz="1800" b="1" strike="noStrike" spc="-1">
                <a:solidFill>
                  <a:srgbClr val="000000"/>
                </a:solidFill>
                <a:latin typeface="DejaVu Sans"/>
                <a:ea typeface="DejaVu Sans"/>
              </a:rPr>
              <a:t>60 months</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69"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7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71"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72"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Population exposed to water scarcity</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271 million </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388 million</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 resource wars?</a:t>
            </a:r>
            <a:endParaRPr lang="de-DE" sz="1800" b="0" strike="noStrike" spc="-1">
              <a:solidFill>
                <a:srgbClr val="000000"/>
              </a:solidFill>
              <a:latin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74"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75"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76"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77"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Population exposed to water scarcity</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271 million </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388 million</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Resource wars?</a:t>
            </a:r>
            <a:endParaRPr lang="de-DE" sz="1800" b="0" strike="noStrike" spc="-1">
              <a:solidFill>
                <a:srgbClr val="000000"/>
              </a:solidFill>
              <a:latin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79"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8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Economics</a:t>
            </a:r>
            <a:endParaRPr lang="de-DE" sz="2200" b="0" strike="noStrike" spc="-1">
              <a:solidFill>
                <a:srgbClr val="000000"/>
              </a:solidFill>
              <a:latin typeface="Arial"/>
            </a:endParaRPr>
          </a:p>
        </p:txBody>
      </p:sp>
      <p:sp>
        <p:nvSpPr>
          <p:cNvPr id="381"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https://interactive.carbonbrief.org/impacts-climate-change-one-point-five-degrees-two-degrees/?utm_source=web&amp;utm_campaign=Redirect</a:t>
            </a:r>
            <a:endParaRPr lang="de-DE" sz="900" b="0" strike="noStrike" spc="-1">
              <a:solidFill>
                <a:srgbClr val="000000"/>
              </a:solidFill>
              <a:latin typeface="Arial"/>
            </a:endParaRPr>
          </a:p>
        </p:txBody>
      </p:sp>
      <p:sp>
        <p:nvSpPr>
          <p:cNvPr id="382"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Global GDP in 2100 (per capita)</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-8% </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-13%</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Annual flood damage losses from sea level rise:</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$10.2tn</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$11.7tn</a:t>
            </a:r>
            <a:endParaRPr lang="de-DE" sz="1800" b="0" strike="noStrike" spc="-1">
              <a:solidFill>
                <a:srgbClr val="000000"/>
              </a:solidFill>
              <a:latin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84"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85"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Economics</a:t>
            </a:r>
            <a:endParaRPr lang="de-DE" sz="2200" b="0" strike="noStrike" spc="-1">
              <a:solidFill>
                <a:srgbClr val="000000"/>
              </a:solidFill>
              <a:latin typeface="Arial"/>
            </a:endParaRPr>
          </a:p>
        </p:txBody>
      </p:sp>
      <p:sp>
        <p:nvSpPr>
          <p:cNvPr id="386"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https://interactive.carbonbrief.org/impacts-climate-change-one-point-five-degrees-two-degrees/?utm_source=web&amp;utm_campaign=Redirect</a:t>
            </a:r>
            <a:endParaRPr lang="de-DE" sz="900" b="0" strike="noStrike" spc="-1">
              <a:solidFill>
                <a:srgbClr val="000000"/>
              </a:solidFill>
              <a:latin typeface="Arial"/>
            </a:endParaRPr>
          </a:p>
        </p:txBody>
      </p:sp>
      <p:sp>
        <p:nvSpPr>
          <p:cNvPr id="387"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Increase of economic damages from river flooding</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Germany</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608%</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789%</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4.0°C → 1234%</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UK</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1206%</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1219%</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4.0°C → 6543%</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Hungary</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3165%</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2442%</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4.0°C → 4312%</a:t>
            </a:r>
            <a:endParaRPr lang="de-DE" sz="1800" b="0" strike="noStrike" spc="-1">
              <a:solidFill>
                <a:srgbClr val="000000"/>
              </a:solidFill>
              <a:latin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89"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pPr>
            <a:r>
              <a:rPr lang="en-US" sz="1800" b="0" i="1" strike="noStrike" spc="-1">
                <a:solidFill>
                  <a:srgbClr val="000000"/>
                </a:solidFill>
                <a:latin typeface="DejaVu Sans"/>
                <a:ea typeface="DejaVu Sans"/>
              </a:rPr>
              <a:t>“A century of rising emissions must end before 2025 to keep global heating under 1.5C, beyond which severe impacts will increase further, hurting billions of people”.</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1" strike="noStrike" spc="-1">
                <a:solidFill>
                  <a:srgbClr val="FFFFFF"/>
                </a:solidFill>
                <a:latin typeface="DejaVu Sans"/>
                <a:ea typeface="DejaVu Sans"/>
              </a:rPr>
              <a:t>→ We have 30 month left!</a:t>
            </a:r>
            <a:endParaRPr lang="de-DE" sz="1800" b="0" strike="noStrike" spc="-1">
              <a:solidFill>
                <a:srgbClr val="000000"/>
              </a:solidFill>
              <a:latin typeface="Arial"/>
            </a:endParaRPr>
          </a:p>
        </p:txBody>
      </p:sp>
      <p:sp>
        <p:nvSpPr>
          <p:cNvPr id="39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91"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 Now!</a:t>
            </a:r>
            <a:endParaRPr lang="de-DE" sz="2200" b="0" strike="noStrike" spc="-1">
              <a:solidFill>
                <a:srgbClr val="000000"/>
              </a:solidFill>
              <a:latin typeface="Arial"/>
            </a:endParaRPr>
          </a:p>
        </p:txBody>
      </p:sp>
      <p:sp>
        <p:nvSpPr>
          <p:cNvPr id="392" name="CustomShape 5"/>
          <p:cNvSpPr/>
          <p:nvPr/>
        </p:nvSpPr>
        <p:spPr>
          <a:xfrm>
            <a:off x="365760" y="2692800"/>
            <a:ext cx="10330200" cy="1233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93" name="CustomShape 6"/>
          <p:cNvSpPr/>
          <p:nvPr/>
        </p:nvSpPr>
        <p:spPr>
          <a:xfrm>
            <a:off x="263520" y="649224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https://www.theguardian.com/environment/2022/apr/04/its-over-for-fossil-fuels-ipcc-spells-out-whats-needed-to-avert-climate-disaster</a:t>
            </a:r>
            <a:endParaRPr lang="de-DE" sz="900" b="0" strike="noStrike" spc="-1">
              <a:solidFill>
                <a:srgbClr val="000000"/>
              </a:solidFill>
              <a:latin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95"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pPr>
            <a:r>
              <a:rPr lang="en-US" sz="1800" b="0" i="1" strike="noStrike" spc="-1">
                <a:solidFill>
                  <a:srgbClr val="000000"/>
                </a:solidFill>
                <a:latin typeface="DejaVu Sans"/>
                <a:ea typeface="DejaVu Sans"/>
              </a:rPr>
              <a:t>“A century of rising emissions must end before 2025 to keep global heating under 1.5C, beyond which severe impacts will increase further, hurting billions of people”.</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1" strike="noStrike" spc="-1">
                <a:solidFill>
                  <a:srgbClr val="000000"/>
                </a:solidFill>
                <a:latin typeface="DejaVu Sans"/>
                <a:ea typeface="DejaVu Sans"/>
              </a:rPr>
              <a:t>→ We have 20 month left!</a:t>
            </a:r>
            <a:endParaRPr lang="de-DE" sz="1800" b="0" strike="noStrike" spc="-1">
              <a:solidFill>
                <a:srgbClr val="000000"/>
              </a:solidFill>
              <a:latin typeface="Arial"/>
            </a:endParaRPr>
          </a:p>
        </p:txBody>
      </p:sp>
      <p:sp>
        <p:nvSpPr>
          <p:cNvPr id="396"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97"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 Now!</a:t>
            </a:r>
            <a:endParaRPr lang="de-DE" sz="2200" b="0" strike="noStrike" spc="-1">
              <a:solidFill>
                <a:srgbClr val="000000"/>
              </a:solidFill>
              <a:latin typeface="Arial"/>
            </a:endParaRPr>
          </a:p>
        </p:txBody>
      </p:sp>
      <p:sp>
        <p:nvSpPr>
          <p:cNvPr id="398" name="CustomShape 5"/>
          <p:cNvSpPr/>
          <p:nvPr/>
        </p:nvSpPr>
        <p:spPr>
          <a:xfrm>
            <a:off x="365760" y="2692800"/>
            <a:ext cx="10330200" cy="1233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99" name="CustomShape 6"/>
          <p:cNvSpPr/>
          <p:nvPr/>
        </p:nvSpPr>
        <p:spPr>
          <a:xfrm>
            <a:off x="263520" y="649224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https://www.theguardian.com/environment/2022/apr/04/its-over-for-fossil-fuels-ipcc-spells-out-whats-needed-to-avert-climate-disaster</a:t>
            </a:r>
            <a:endParaRPr lang="de-DE" sz="900" b="0" strike="noStrike" spc="-1">
              <a:solidFill>
                <a:srgbClr val="000000"/>
              </a:solidFill>
              <a:latin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CustomShape 1"/>
          <p:cNvSpPr/>
          <p:nvPr/>
        </p:nvSpPr>
        <p:spPr>
          <a:xfrm>
            <a:off x="335520" y="4406760"/>
            <a:ext cx="10737000" cy="1346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Conclusion</a:t>
            </a:r>
            <a:endParaRPr lang="de-DE" sz="3000" b="0" strike="noStrike" spc="-1">
              <a:solidFill>
                <a:srgbClr val="000000"/>
              </a:solidFill>
              <a:latin typeface="Arial"/>
            </a:endParaRPr>
          </a:p>
        </p:txBody>
      </p:sp>
      <p:sp>
        <p:nvSpPr>
          <p:cNvPr id="401" name="CustomShape 2"/>
          <p:cNvSpPr/>
          <p:nvPr/>
        </p:nvSpPr>
        <p:spPr>
          <a:xfrm>
            <a:off x="335520" y="2906640"/>
            <a:ext cx="10737000" cy="14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ustomShape 63"/>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09" name="CustomShape 64"/>
          <p:cNvSpPr/>
          <p:nvPr/>
        </p:nvSpPr>
        <p:spPr>
          <a:xfrm>
            <a:off x="263520" y="6411600"/>
            <a:ext cx="75027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https://www.apple.com/newsroom/2020/07/apple-commits-to-be-100-percent-carbon-neutral-for-its-supply-chain-and-products-by-2030/</a:t>
            </a:r>
            <a:endParaRPr lang="de-DE" sz="900" b="0" strike="noStrike" spc="-1">
              <a:solidFill>
                <a:srgbClr val="000000"/>
              </a:solidFill>
              <a:latin typeface="Arial"/>
            </a:endParaRPr>
          </a:p>
        </p:txBody>
      </p:sp>
      <p:sp>
        <p:nvSpPr>
          <p:cNvPr id="110" name="CustomShape 65"/>
          <p:cNvSpPr/>
          <p:nvPr/>
        </p:nvSpPr>
        <p:spPr>
          <a:xfrm>
            <a:off x="865440" y="1640160"/>
            <a:ext cx="9917280" cy="4509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ctr">
            <a:noAutofit/>
          </a:bodyPr>
          <a:lstStyle/>
          <a:p>
            <a:pPr marL="360" algn="ctr">
              <a:lnSpc>
                <a:spcPct val="100000"/>
              </a:lnSpc>
              <a:spcBef>
                <a:spcPts val="360"/>
              </a:spcBef>
            </a:pPr>
            <a:r>
              <a:rPr lang="en-US" sz="2800" b="0" strike="noStrike" spc="-1">
                <a:solidFill>
                  <a:srgbClr val="000000"/>
                </a:solidFill>
                <a:latin typeface="DejaVu Sans"/>
                <a:ea typeface="DejaVu Sans"/>
              </a:rPr>
              <a:t>“Apple today unveiled its plan to become carbon neutral across its entire business, manufacturing supply chain, and product life cycle by 2030. The company is already carbon neutral today for its global corporate operations, and this new commitment means that by 2030, every Apple device sold will have net zero climate impact.”</a:t>
            </a:r>
            <a:endParaRPr lang="de-DE" sz="2800" b="0" strike="noStrike" spc="-1">
              <a:solidFill>
                <a:srgbClr val="000000"/>
              </a:solidFill>
              <a:latin typeface="Arial"/>
            </a:endParaRPr>
          </a:p>
        </p:txBody>
      </p:sp>
      <p:sp>
        <p:nvSpPr>
          <p:cNvPr id="111" name="CustomShape 66"/>
          <p:cNvSpPr/>
          <p:nvPr/>
        </p:nvSpPr>
        <p:spPr>
          <a:xfrm>
            <a:off x="4241520" y="1828800"/>
            <a:ext cx="996840" cy="337320"/>
          </a:xfrm>
          <a:prstGeom prst="borderCallout1">
            <a:avLst>
              <a:gd name="adj1" fmla="val 18750"/>
              <a:gd name="adj2" fmla="val -8333"/>
              <a:gd name="adj3" fmla="val 280657"/>
              <a:gd name="adj4" fmla="val -61532"/>
            </a:avLst>
          </a:prstGeom>
          <a:solidFill>
            <a:srgbClr val="008C4F"/>
          </a:solidFill>
          <a:ln w="0">
            <a:solidFill>
              <a:srgbClr val="008C4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0" strike="noStrike" spc="-1">
                <a:solidFill>
                  <a:srgbClr val="000000"/>
                </a:solidFill>
                <a:latin typeface="DejaVu Sans"/>
                <a:ea typeface="DejaVu Sans"/>
              </a:rPr>
              <a:t>July 2020</a:t>
            </a:r>
            <a:endParaRPr lang="de-DE" sz="1000" b="0" strike="noStrike" spc="-1">
              <a:solidFill>
                <a:srgbClr val="000000"/>
              </a:solidFill>
              <a:latin typeface="Arial"/>
            </a:endParaRPr>
          </a:p>
        </p:txBody>
      </p:sp>
      <p:sp>
        <p:nvSpPr>
          <p:cNvPr id="112" name="CustomShape 67"/>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Apple will be Carbon Neutral by 2030</a:t>
            </a:r>
            <a:endParaRPr lang="de-DE" sz="2200" b="0" strike="noStrike" spc="-1">
              <a:solidFill>
                <a:srgbClr val="000000"/>
              </a:solidFill>
              <a:latin typeface="Aria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Conclusion</a:t>
            </a:r>
            <a:endParaRPr lang="de-DE" sz="2400" b="0" strike="noStrike" spc="-1">
              <a:solidFill>
                <a:srgbClr val="000000"/>
              </a:solidFill>
              <a:latin typeface="Arial"/>
            </a:endParaRPr>
          </a:p>
        </p:txBody>
      </p:sp>
      <p:sp>
        <p:nvSpPr>
          <p:cNvPr id="403" name="CustomShape 2"/>
          <p:cNvSpPr/>
          <p:nvPr/>
        </p:nvSpPr>
        <p:spPr>
          <a:xfrm>
            <a:off x="335520" y="126864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Basic concepts and definitions of climate change </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Weather vs. climate</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GHGs</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Global warming</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Feedback effects</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Etc.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Effects of different global warming paths (1.5°C vs 2/3/4°C) </a:t>
            </a:r>
            <a:endParaRPr lang="de-DE" sz="1800" b="0" strike="noStrike" spc="-1">
              <a:solidFill>
                <a:srgbClr val="000000"/>
              </a:solidFill>
              <a:latin typeface="Aria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Additional Resources</a:t>
            </a:r>
            <a:endParaRPr lang="de-DE" sz="2400" b="0" strike="noStrike" spc="-1">
              <a:solidFill>
                <a:srgbClr val="000000"/>
              </a:solidFill>
              <a:latin typeface="Arial"/>
            </a:endParaRPr>
          </a:p>
        </p:txBody>
      </p:sp>
      <p:sp>
        <p:nvSpPr>
          <p:cNvPr id="405" name="CustomShape 2"/>
          <p:cNvSpPr/>
          <p:nvPr/>
        </p:nvSpPr>
        <p:spPr>
          <a:xfrm>
            <a:off x="335520" y="126864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IPCC Sixth Assessment Report – Climate Change 2022: Impacts, Adaption and Vulnerability – </a:t>
            </a:r>
            <a:r>
              <a:rPr lang="en-US" sz="1800" b="0" u="sng" strike="noStrike" spc="-1">
                <a:solidFill>
                  <a:srgbClr val="0000FF"/>
                </a:solidFill>
                <a:uFillTx/>
                <a:latin typeface="DejaVu Sans"/>
                <a:ea typeface="DejaVu Sans"/>
                <a:hlinkClick r:id="rId2"/>
              </a:rPr>
              <a:t>Link</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Basics of climate geography (Freie Universität Berlin) – </a:t>
            </a:r>
            <a:r>
              <a:rPr lang="en-US" sz="1800" b="0" u="sng" strike="noStrike" spc="-1">
                <a:solidFill>
                  <a:srgbClr val="0000FF"/>
                </a:solidFill>
                <a:uFillTx/>
                <a:latin typeface="DejaVu Sans"/>
                <a:ea typeface="DejaVu Sans"/>
                <a:hlinkClick r:id="rId3"/>
              </a:rPr>
              <a:t>Link</a:t>
            </a:r>
            <a:r>
              <a:rPr lang="en-US" sz="1800" b="0" strike="noStrike" spc="-1">
                <a:solidFill>
                  <a:srgbClr val="000000"/>
                </a:solidFill>
                <a:latin typeface="DejaVu Sans"/>
                <a:ea typeface="DejaVu Sans"/>
              </a:rPr>
              <a:t> </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NASA – What’s the Difference Between Weather and Climate? – </a:t>
            </a:r>
            <a:r>
              <a:rPr lang="en-US" sz="1800" b="0" u="sng" strike="noStrike" spc="-1">
                <a:solidFill>
                  <a:srgbClr val="0000FF"/>
                </a:solidFill>
                <a:uFillTx/>
                <a:latin typeface="DejaVu Sans"/>
                <a:ea typeface="DejaVu Sans"/>
                <a:hlinkClick r:id="rId4"/>
              </a:rPr>
              <a:t>Link</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Last Week Tonight with John Oliver (2022) – Environmental Racism – </a:t>
            </a:r>
            <a:r>
              <a:rPr lang="en-US" sz="1800" b="0" u="sng" strike="noStrike" spc="-1">
                <a:solidFill>
                  <a:srgbClr val="0000FF"/>
                </a:solidFill>
                <a:uFillTx/>
                <a:latin typeface="DejaVu Sans"/>
                <a:ea typeface="DejaVu Sans"/>
                <a:hlinkClick r:id="rId5"/>
              </a:rPr>
              <a:t>Link</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 name="CustomShape 1"/>
          <p:cNvSpPr/>
          <p:nvPr/>
        </p:nvSpPr>
        <p:spPr>
          <a:xfrm>
            <a:off x="335520" y="1268640"/>
            <a:ext cx="10739520" cy="5027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799"/>
              </a:spcBef>
              <a:tabLst>
                <a:tab pos="0" algn="l"/>
              </a:tabLst>
            </a:pPr>
            <a:r>
              <a:rPr lang="en-US" sz="4000" b="1" strike="noStrike" spc="-1">
                <a:solidFill>
                  <a:srgbClr val="000000"/>
                </a:solidFill>
                <a:latin typeface="DejaVu Sans"/>
                <a:ea typeface="DejaVu Sans"/>
              </a:rPr>
              <a:t>Questions?</a:t>
            </a:r>
            <a:endParaRPr lang="de-DE" sz="4000" b="0" strike="noStrike" spc="-1">
              <a:solidFill>
                <a:srgbClr val="000000"/>
              </a:solidFill>
              <a:latin typeface="Arial"/>
            </a:endParaRPr>
          </a:p>
        </p:txBody>
      </p:sp>
      <p:sp>
        <p:nvSpPr>
          <p:cNvPr id="407" name="CustomShape 2"/>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CustomShape 68"/>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14" name="CustomShape 69"/>
          <p:cNvSpPr/>
          <p:nvPr/>
        </p:nvSpPr>
        <p:spPr>
          <a:xfrm>
            <a:off x="263520" y="6411600"/>
            <a:ext cx="75027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https://www.polestar.com/uk/news/striving-for-zero-the-2030-climate-neutral-car-plan/</a:t>
            </a:r>
            <a:endParaRPr lang="de-DE" sz="900" b="0" strike="noStrike" spc="-1">
              <a:solidFill>
                <a:srgbClr val="000000"/>
              </a:solidFill>
              <a:latin typeface="Arial"/>
            </a:endParaRPr>
          </a:p>
        </p:txBody>
      </p:sp>
      <p:sp>
        <p:nvSpPr>
          <p:cNvPr id="115" name="CustomShape 70"/>
          <p:cNvSpPr/>
          <p:nvPr/>
        </p:nvSpPr>
        <p:spPr>
          <a:xfrm>
            <a:off x="335520" y="1268640"/>
            <a:ext cx="10738440" cy="502596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endParaRPr lang="de-DE" sz="1800" b="0" strike="noStrike" spc="-1">
              <a:solidFill>
                <a:srgbClr val="000000"/>
              </a:solidFill>
              <a:latin typeface="Arial"/>
            </a:endParaRPr>
          </a:p>
          <a:p>
            <a:pPr marL="360" algn="ctr">
              <a:lnSpc>
                <a:spcPct val="100000"/>
              </a:lnSpc>
              <a:spcBef>
                <a:spcPts val="360"/>
              </a:spcBef>
            </a:pPr>
            <a:endParaRPr lang="de-DE" sz="1800" b="0" strike="noStrike" spc="-1">
              <a:solidFill>
                <a:srgbClr val="000000"/>
              </a:solidFill>
              <a:latin typeface="Arial"/>
            </a:endParaRPr>
          </a:p>
          <a:p>
            <a:pPr marL="360" algn="ctr">
              <a:lnSpc>
                <a:spcPct val="100000"/>
              </a:lnSpc>
              <a:spcBef>
                <a:spcPts val="360"/>
              </a:spcBef>
            </a:pPr>
            <a:endParaRPr lang="de-DE" sz="1800" b="0" strike="noStrike" spc="-1">
              <a:solidFill>
                <a:srgbClr val="000000"/>
              </a:solidFill>
              <a:latin typeface="Arial"/>
            </a:endParaRPr>
          </a:p>
          <a:p>
            <a:pPr marL="360" algn="ctr">
              <a:lnSpc>
                <a:spcPct val="100000"/>
              </a:lnSpc>
              <a:spcBef>
                <a:spcPts val="360"/>
              </a:spcBef>
            </a:pPr>
            <a:endParaRPr lang="de-DE" sz="1800" b="0" strike="noStrike" spc="-1">
              <a:solidFill>
                <a:srgbClr val="000000"/>
              </a:solidFill>
              <a:latin typeface="Arial"/>
            </a:endParaRPr>
          </a:p>
          <a:p>
            <a:pPr marL="360" algn="ctr">
              <a:lnSpc>
                <a:spcPct val="100000"/>
              </a:lnSpc>
              <a:spcBef>
                <a:spcPts val="360"/>
              </a:spcBef>
            </a:pPr>
            <a:endParaRPr lang="de-DE" sz="1800" b="0" strike="noStrike" spc="-1">
              <a:solidFill>
                <a:srgbClr val="000000"/>
              </a:solidFill>
              <a:latin typeface="Arial"/>
            </a:endParaRPr>
          </a:p>
        </p:txBody>
      </p:sp>
      <p:sp>
        <p:nvSpPr>
          <p:cNvPr id="116" name="CustomShape 71"/>
          <p:cNvSpPr/>
          <p:nvPr/>
        </p:nvSpPr>
        <p:spPr>
          <a:xfrm>
            <a:off x="335520" y="1600200"/>
            <a:ext cx="10856160" cy="1133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000" b="0" strike="noStrike" spc="-1">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lang="de-DE" sz="2000" b="0" strike="noStrike" spc="-1">
              <a:solidFill>
                <a:srgbClr val="000000"/>
              </a:solidFill>
              <a:latin typeface="Arial"/>
            </a:endParaRPr>
          </a:p>
        </p:txBody>
      </p:sp>
      <p:sp>
        <p:nvSpPr>
          <p:cNvPr id="117" name="CustomShape 72"/>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Polestar – 2030 Climate-neutral Car</a:t>
            </a:r>
            <a:endParaRPr lang="de-DE" sz="2200" b="0" strike="noStrike" spc="-1">
              <a:solidFill>
                <a:srgbClr val="000000"/>
              </a:solidFill>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CustomShape 73"/>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19" name="CustomShape 74"/>
          <p:cNvSpPr/>
          <p:nvPr/>
        </p:nvSpPr>
        <p:spPr>
          <a:xfrm>
            <a:off x="865440" y="3274200"/>
            <a:ext cx="9917280" cy="22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ctr">
            <a:noAutofit/>
          </a:bodyPr>
          <a:lstStyle/>
          <a:p>
            <a:pPr marL="360" algn="ctr">
              <a:lnSpc>
                <a:spcPct val="100000"/>
              </a:lnSpc>
              <a:spcBef>
                <a:spcPts val="360"/>
              </a:spcBef>
            </a:pPr>
            <a:r>
              <a:rPr lang="en-US" sz="1800" b="0" strike="noStrike" spc="-1">
                <a:solidFill>
                  <a:srgbClr val="000000"/>
                </a:solidFill>
                <a:latin typeface="DejaVu Sans"/>
                <a:ea typeface="DejaVu Sans"/>
              </a:rPr>
              <a:t>“Relying on the current trend of offsetting by planting trees is not sustainable in the long run. It would mean using too much land, and the long-term carbon-storage capacity of forests and soils is not well known. Offsetting by planting trees also risks contributing to monocultures and loss of biodiversity. Additionally, there can be no guarantee that a forest won’t later be logged, devastated by a forest fire or altered by climate change.”</a:t>
            </a:r>
            <a:endParaRPr lang="de-DE" sz="1800" b="0" strike="noStrike" spc="-1">
              <a:solidFill>
                <a:srgbClr val="000000"/>
              </a:solidFill>
              <a:latin typeface="Arial"/>
            </a:endParaRPr>
          </a:p>
        </p:txBody>
      </p:sp>
      <p:sp>
        <p:nvSpPr>
          <p:cNvPr id="120" name="CustomShape 75"/>
          <p:cNvSpPr/>
          <p:nvPr/>
        </p:nvSpPr>
        <p:spPr>
          <a:xfrm>
            <a:off x="335880" y="1600560"/>
            <a:ext cx="10856160" cy="1133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000" b="0" strike="noStrike" spc="-1">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lang="de-DE" sz="2000" b="0" strike="noStrike" spc="-1">
              <a:solidFill>
                <a:srgbClr val="000000"/>
              </a:solidFill>
              <a:latin typeface="Arial"/>
            </a:endParaRPr>
          </a:p>
        </p:txBody>
      </p:sp>
      <p:sp>
        <p:nvSpPr>
          <p:cNvPr id="121" name="CustomShape 76"/>
          <p:cNvSpPr/>
          <p:nvPr/>
        </p:nvSpPr>
        <p:spPr>
          <a:xfrm>
            <a:off x="263520" y="6411600"/>
            <a:ext cx="75027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https://www.polestar.com/uk/news/striving-for-zero-the-2030-climate-neutral-car-plan/</a:t>
            </a:r>
            <a:endParaRPr lang="de-DE" sz="900" b="0" strike="noStrike" spc="-1">
              <a:solidFill>
                <a:srgbClr val="000000"/>
              </a:solidFill>
              <a:latin typeface="Arial"/>
            </a:endParaRPr>
          </a:p>
        </p:txBody>
      </p:sp>
      <p:sp>
        <p:nvSpPr>
          <p:cNvPr id="122" name="CustomShape 77"/>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Polestar – 2030 Climate-neutral Car</a:t>
            </a:r>
            <a:endParaRPr lang="de-DE" sz="2200" b="0" strike="noStrike" spc="-1">
              <a:solidFill>
                <a:srgbClr val="000000"/>
              </a:solidFill>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shade val="51000"/>
              </a:schemeClr>
            </a:gs>
            <a:gs pos="80000">
              <a:schemeClr val="phClr">
                <a:shade val="93000"/>
              </a:schemeClr>
            </a:gs>
            <a:gs pos="100000">
              <a:schemeClr val="phClr">
                <a:shade val="94000"/>
              </a:schemeClr>
            </a:gs>
          </a:gsLst>
          <a:lin ang="16200000" scaled="0"/>
          <a:tileRect/>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shade val="51000"/>
              </a:schemeClr>
            </a:gs>
            <a:gs pos="80000">
              <a:schemeClr val="phClr">
                <a:shade val="93000"/>
              </a:schemeClr>
            </a:gs>
            <a:gs pos="100000">
              <a:schemeClr val="phClr">
                <a:shade val="94000"/>
              </a:schemeClr>
            </a:gs>
          </a:gsLst>
          <a:lin ang="16200000" scaled="0"/>
          <a:tileRect/>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5278</Words>
  <Application>Microsoft Office PowerPoint</Application>
  <PresentationFormat>Widescreen</PresentationFormat>
  <Paragraphs>538</Paragraphs>
  <Slides>72</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72</vt:i4>
      </vt:variant>
    </vt:vector>
  </HeadingPairs>
  <TitlesOfParts>
    <vt:vector size="84" baseType="lpstr">
      <vt:lpstr>Arial</vt:lpstr>
      <vt:lpstr>Arial Unicode MS</vt:lpstr>
      <vt:lpstr>DejaVu Sans</vt:lpstr>
      <vt:lpstr>OpenSymbol</vt:lpstr>
      <vt:lpstr>Roboto</vt:lpstr>
      <vt:lpstr>StarSymbol</vt:lpstr>
      <vt:lpstr>Symbol</vt:lpstr>
      <vt:lpstr>Times New Roman</vt:lpstr>
      <vt:lpstr>Wingdings</vt:lpstr>
      <vt:lpstr>Wingdings 2</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Hooby</dc:creator>
  <dc:description/>
  <cp:lastModifiedBy>Theresa Sommer</cp:lastModifiedBy>
  <cp:revision>3656</cp:revision>
  <cp:lastPrinted>2023-11-14T21:20:26Z</cp:lastPrinted>
  <dcterms:created xsi:type="dcterms:W3CDTF">2013-05-21T09:22:36Z</dcterms:created>
  <dcterms:modified xsi:type="dcterms:W3CDTF">2023-11-15T08:09:55Z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false</vt:bool>
  </property>
  <property fmtid="{D5CDD505-2E9C-101B-9397-08002B2CF9AE}" pid="4" name="LinksUpToDate">
    <vt:bool>false</vt:bool>
  </property>
  <property fmtid="{D5CDD505-2E9C-101B-9397-08002B2CF9AE}" pid="5" name="MMClips">
    <vt:i4>2</vt:i4>
  </property>
  <property fmtid="{D5CDD505-2E9C-101B-9397-08002B2CF9AE}" pid="6" name="Notes">
    <vt:i4>66</vt:i4>
  </property>
  <property fmtid="{D5CDD505-2E9C-101B-9397-08002B2CF9AE}" pid="7" name="PresentationFormat">
    <vt:lpwstr>Breitbild</vt:lpwstr>
  </property>
  <property fmtid="{D5CDD505-2E9C-101B-9397-08002B2CF9AE}" pid="8" name="ScaleCrop">
    <vt:bool>false</vt:bool>
  </property>
  <property fmtid="{D5CDD505-2E9C-101B-9397-08002B2CF9AE}" pid="9" name="ShareDoc">
    <vt:bool>false</vt:bool>
  </property>
  <property fmtid="{D5CDD505-2E9C-101B-9397-08002B2CF9AE}" pid="10" name="Slides">
    <vt:i4>66</vt:i4>
  </property>
</Properties>
</file>